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81"/>
  </p:notesMasterIdLst>
  <p:sldIdLst>
    <p:sldId id="256" r:id="rId2"/>
    <p:sldId id="257" r:id="rId3"/>
    <p:sldId id="258" r:id="rId4"/>
    <p:sldId id="261" r:id="rId5"/>
    <p:sldId id="259" r:id="rId6"/>
    <p:sldId id="260" r:id="rId7"/>
    <p:sldId id="264" r:id="rId8"/>
    <p:sldId id="263" r:id="rId9"/>
    <p:sldId id="269" r:id="rId10"/>
    <p:sldId id="262" r:id="rId11"/>
    <p:sldId id="265" r:id="rId12"/>
    <p:sldId id="266" r:id="rId13"/>
    <p:sldId id="267" r:id="rId14"/>
    <p:sldId id="268" r:id="rId15"/>
    <p:sldId id="270" r:id="rId16"/>
    <p:sldId id="272" r:id="rId17"/>
    <p:sldId id="271" r:id="rId18"/>
    <p:sldId id="273" r:id="rId19"/>
    <p:sldId id="274" r:id="rId20"/>
    <p:sldId id="275" r:id="rId21"/>
    <p:sldId id="337" r:id="rId22"/>
    <p:sldId id="338" r:id="rId23"/>
    <p:sldId id="276" r:id="rId24"/>
    <p:sldId id="277" r:id="rId25"/>
    <p:sldId id="278" r:id="rId26"/>
    <p:sldId id="279" r:id="rId27"/>
    <p:sldId id="280" r:id="rId28"/>
    <p:sldId id="281" r:id="rId29"/>
    <p:sldId id="316" r:id="rId30"/>
    <p:sldId id="317" r:id="rId31"/>
    <p:sldId id="318" r:id="rId32"/>
    <p:sldId id="282" r:id="rId33"/>
    <p:sldId id="283" r:id="rId34"/>
    <p:sldId id="284" r:id="rId35"/>
    <p:sldId id="286" r:id="rId36"/>
    <p:sldId id="288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89" r:id="rId45"/>
    <p:sldId id="297" r:id="rId46"/>
    <p:sldId id="298" r:id="rId47"/>
    <p:sldId id="300" r:id="rId48"/>
    <p:sldId id="301" r:id="rId49"/>
    <p:sldId id="302" r:id="rId50"/>
    <p:sldId id="304" r:id="rId51"/>
    <p:sldId id="305" r:id="rId52"/>
    <p:sldId id="306" r:id="rId53"/>
    <p:sldId id="307" r:id="rId54"/>
    <p:sldId id="308" r:id="rId55"/>
    <p:sldId id="309" r:id="rId56"/>
    <p:sldId id="311" r:id="rId57"/>
    <p:sldId id="312" r:id="rId58"/>
    <p:sldId id="313" r:id="rId59"/>
    <p:sldId id="314" r:id="rId60"/>
    <p:sldId id="315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9" r:id="rId8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57635-1344-4BB7-A24F-BC62A6672682}" type="datetimeFigureOut">
              <a:rPr lang="ru-RU" smtClean="0"/>
              <a:pPr/>
              <a:t>24.06.2014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08030-59C4-45FE-BC49-8DC9973273FE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77576-D3EF-43A1-A026-1D2770BE2A4A}" type="datetimeFigureOut">
              <a:rPr lang="ru-RU" smtClean="0"/>
              <a:pPr/>
              <a:t>24.06.2014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E092-E36F-4F33-AB5D-AC7A475FD382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77576-D3EF-43A1-A026-1D2770BE2A4A}" type="datetimeFigureOut">
              <a:rPr lang="ru-RU" smtClean="0"/>
              <a:pPr/>
              <a:t>24.06.2014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E092-E36F-4F33-AB5D-AC7A475FD382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77576-D3EF-43A1-A026-1D2770BE2A4A}" type="datetimeFigureOut">
              <a:rPr lang="ru-RU" smtClean="0"/>
              <a:pPr/>
              <a:t>24.06.2014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E092-E36F-4F33-AB5D-AC7A475FD382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77576-D3EF-43A1-A026-1D2770BE2A4A}" type="datetimeFigureOut">
              <a:rPr lang="ru-RU" smtClean="0"/>
              <a:pPr/>
              <a:t>24.06.2014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E092-E36F-4F33-AB5D-AC7A475FD382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77576-D3EF-43A1-A026-1D2770BE2A4A}" type="datetimeFigureOut">
              <a:rPr lang="ru-RU" smtClean="0"/>
              <a:pPr/>
              <a:t>24.06.2014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E092-E36F-4F33-AB5D-AC7A475FD382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77576-D3EF-43A1-A026-1D2770BE2A4A}" type="datetimeFigureOut">
              <a:rPr lang="ru-RU" smtClean="0"/>
              <a:pPr/>
              <a:t>24.06.2014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E092-E36F-4F33-AB5D-AC7A475FD382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77576-D3EF-43A1-A026-1D2770BE2A4A}" type="datetimeFigureOut">
              <a:rPr lang="ru-RU" smtClean="0"/>
              <a:pPr/>
              <a:t>24.06.2014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E092-E36F-4F33-AB5D-AC7A475FD382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77576-D3EF-43A1-A026-1D2770BE2A4A}" type="datetimeFigureOut">
              <a:rPr lang="ru-RU" smtClean="0"/>
              <a:pPr/>
              <a:t>24.06.2014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E092-E36F-4F33-AB5D-AC7A475FD382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77576-D3EF-43A1-A026-1D2770BE2A4A}" type="datetimeFigureOut">
              <a:rPr lang="ru-RU" smtClean="0"/>
              <a:pPr/>
              <a:t>24.06.2014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E092-E36F-4F33-AB5D-AC7A475FD382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77576-D3EF-43A1-A026-1D2770BE2A4A}" type="datetimeFigureOut">
              <a:rPr lang="ru-RU" smtClean="0"/>
              <a:pPr/>
              <a:t>24.06.2014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E092-E36F-4F33-AB5D-AC7A475FD382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77576-D3EF-43A1-A026-1D2770BE2A4A}" type="datetimeFigureOut">
              <a:rPr lang="ru-RU" smtClean="0"/>
              <a:pPr/>
              <a:t>24.06.2014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E092-E36F-4F33-AB5D-AC7A475FD382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77576-D3EF-43A1-A026-1D2770BE2A4A}" type="datetimeFigureOut">
              <a:rPr lang="ru-RU" smtClean="0"/>
              <a:pPr/>
              <a:t>24.06.2014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4E092-E36F-4F33-AB5D-AC7A475FD382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19200" y="1214422"/>
            <a:ext cx="6858000" cy="366237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Численное моделирование</a:t>
            </a:r>
            <a:br>
              <a:rPr lang="ru-RU" dirty="0" smtClean="0"/>
            </a:br>
            <a:r>
              <a:rPr lang="ru-RU" dirty="0" smtClean="0"/>
              <a:t>волновых процессов</a:t>
            </a:r>
            <a:br>
              <a:rPr lang="ru-RU" dirty="0" smtClean="0"/>
            </a:br>
            <a:r>
              <a:rPr lang="ru-RU" dirty="0" smtClean="0"/>
              <a:t>в анизотропных твёрдых телах</a:t>
            </a:r>
            <a:br>
              <a:rPr lang="ru-RU" dirty="0" smtClean="0"/>
            </a:br>
            <a:r>
              <a:rPr lang="ru-RU" dirty="0" smtClean="0"/>
              <a:t>под действием ударной нагрузки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28728" y="5857892"/>
            <a:ext cx="6400800" cy="681030"/>
          </a:xfrm>
        </p:spPr>
        <p:txBody>
          <a:bodyPr/>
          <a:lstStyle/>
          <a:p>
            <a:r>
              <a:rPr lang="ru-RU" dirty="0" smtClean="0"/>
              <a:t>Алексей Новиков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Исследование общего случая</a:t>
            </a:r>
            <a:endParaRPr lang="ru-RU" dirty="0"/>
          </a:p>
        </p:txBody>
      </p:sp>
      <p:sp>
        <p:nvSpPr>
          <p:cNvPr id="7" name="Содержимое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 smtClean="0"/>
              <a:t>Собственные значения</a:t>
            </a:r>
          </a:p>
          <a:p>
            <a:pPr>
              <a:buNone/>
            </a:pPr>
            <a:r>
              <a:rPr lang="ru-RU" sz="2400" dirty="0" smtClean="0"/>
              <a:t>	матрицы:</a:t>
            </a:r>
          </a:p>
          <a:p>
            <a:pPr>
              <a:buNone/>
            </a:pPr>
            <a:endParaRPr lang="ru-RU" sz="2800" dirty="0" smtClean="0"/>
          </a:p>
          <a:p>
            <a:pPr>
              <a:buNone/>
            </a:pPr>
            <a:endParaRPr lang="ru-RU" sz="2800" dirty="0" smtClean="0"/>
          </a:p>
          <a:p>
            <a:pPr>
              <a:buNone/>
            </a:pPr>
            <a:endParaRPr lang="ru-RU" sz="2800" dirty="0" smtClean="0"/>
          </a:p>
          <a:p>
            <a:pPr>
              <a:buNone/>
            </a:pPr>
            <a:endParaRPr lang="ru-RU" sz="2800" dirty="0" smtClean="0"/>
          </a:p>
          <a:p>
            <a:pPr>
              <a:buNone/>
            </a:pPr>
            <a:r>
              <a:rPr lang="ru-RU" sz="2000" dirty="0" smtClean="0"/>
              <a:t>	</a:t>
            </a:r>
            <a:r>
              <a:rPr lang="ru-RU" sz="2400" dirty="0" smtClean="0"/>
              <a:t>удовлетворяют кубическому уравнению:</a:t>
            </a:r>
            <a:endParaRPr lang="ru-RU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76" y="1428736"/>
            <a:ext cx="3885434" cy="2955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5143512"/>
            <a:ext cx="6786610" cy="1037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3000372"/>
            <a:ext cx="92392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Исследование общего случая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1857364"/>
            <a:ext cx="4014793" cy="2694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000100" y="1357298"/>
            <a:ext cx="628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sz="2400" dirty="0" smtClean="0"/>
              <a:t> Нахождение собственных векторов:</a:t>
            </a:r>
            <a:endParaRPr lang="ru-RU" sz="2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480" y="5072074"/>
            <a:ext cx="5429288" cy="124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1000100" y="4500570"/>
            <a:ext cx="628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sz="2400" dirty="0" smtClean="0"/>
              <a:t> Сводится к решению системы: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Изотропный случай</a:t>
            </a:r>
            <a:endParaRPr lang="ru-R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60" y="1500174"/>
            <a:ext cx="43434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3306" y="5214950"/>
            <a:ext cx="197167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28860" y="1571612"/>
            <a:ext cx="4477788" cy="33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Орторомбическая анизотропия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 smtClean="0"/>
              <a:t>Три взаимно ортогональных выделенных направления</a:t>
            </a:r>
            <a:endParaRPr lang="ru-RU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6" y="2357430"/>
            <a:ext cx="4246346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928794" y="6000768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 - 9 независимых компонент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Орторомбическая анизотропия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71612"/>
            <a:ext cx="3643338" cy="2872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2" y="1643050"/>
            <a:ext cx="4793709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43042" y="4929198"/>
            <a:ext cx="6143668" cy="868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Трансверсально-изотропный материал </a:t>
            </a:r>
            <a:endParaRPr lang="ru-RU" sz="3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174" y="2214554"/>
            <a:ext cx="351472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4929198"/>
            <a:ext cx="2015794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857356" y="6000768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 - 5 независимых компонент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71472" y="1357298"/>
            <a:ext cx="8358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sz="2400" dirty="0" smtClean="0"/>
              <a:t> Выделенное направление вдоль оси </a:t>
            </a:r>
            <a:r>
              <a:rPr lang="en-US" sz="2400" i="1" dirty="0" smtClean="0"/>
              <a:t>Z</a:t>
            </a:r>
            <a:r>
              <a:rPr lang="ru-RU" sz="2400" i="1" dirty="0" smtClean="0"/>
              <a:t>, </a:t>
            </a:r>
            <a:r>
              <a:rPr lang="ru-RU" sz="2400" dirty="0" smtClean="0"/>
              <a:t>изотропные плоскости ортогонально </a:t>
            </a:r>
            <a:r>
              <a:rPr lang="en-US" sz="2400" i="1" dirty="0" smtClean="0"/>
              <a:t>Z</a:t>
            </a:r>
            <a:endParaRPr lang="ru-RU" sz="2400" i="1" dirty="0" smtClean="0"/>
          </a:p>
          <a:p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Расщепление по направлениям</a:t>
            </a:r>
            <a:endParaRPr lang="ru-RU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03" y="1500174"/>
            <a:ext cx="2643205" cy="387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26" y="2428867"/>
            <a:ext cx="5457839" cy="63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64" y="3071809"/>
            <a:ext cx="3429024" cy="30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Правая фигурная скобка 11"/>
          <p:cNvSpPr/>
          <p:nvPr/>
        </p:nvSpPr>
        <p:spPr>
          <a:xfrm>
            <a:off x="5786414" y="2500305"/>
            <a:ext cx="285752" cy="8572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6143604" y="2714619"/>
            <a:ext cx="214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- Первый порядок</a:t>
            </a:r>
            <a:endParaRPr lang="ru-RU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02" y="3643313"/>
            <a:ext cx="4357718" cy="778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Правая фигурная скобка 15"/>
          <p:cNvSpPr/>
          <p:nvPr/>
        </p:nvSpPr>
        <p:spPr>
          <a:xfrm>
            <a:off x="5786414" y="3571875"/>
            <a:ext cx="285752" cy="8572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6143604" y="3571875"/>
            <a:ext cx="2143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- Второй порядок</a:t>
            </a:r>
          </a:p>
          <a:p>
            <a:r>
              <a:rPr lang="ru-RU" dirty="0" smtClean="0"/>
              <a:t> - 18 одномерных 	расчётов</a:t>
            </a:r>
            <a:endParaRPr lang="ru-RU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8564" y="4929197"/>
            <a:ext cx="3571899" cy="397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Правая фигурная скобка 18"/>
          <p:cNvSpPr/>
          <p:nvPr/>
        </p:nvSpPr>
        <p:spPr>
          <a:xfrm>
            <a:off x="5786414" y="4643445"/>
            <a:ext cx="285752" cy="8572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6143604" y="4572007"/>
            <a:ext cx="3000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- Хорошее приближение ко второму порядку</a:t>
            </a:r>
          </a:p>
          <a:p>
            <a:r>
              <a:rPr lang="ru-RU" dirty="0" smtClean="0"/>
              <a:t> - 1 одномерный расчёт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Исходная система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857356" y="4143380"/>
            <a:ext cx="54292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Courier New" pitchFamily="49" charset="0"/>
              <a:buChar char="o"/>
            </a:pPr>
            <a:r>
              <a:rPr lang="ru-RU" sz="2400" dirty="0" smtClean="0"/>
              <a:t> система гиперболических уравнений</a:t>
            </a:r>
          </a:p>
          <a:p>
            <a:pPr lvl="1">
              <a:buFont typeface="Courier New" pitchFamily="49" charset="0"/>
              <a:buChar char="o"/>
            </a:pPr>
            <a:r>
              <a:rPr lang="ru-RU" sz="2400" dirty="0" smtClean="0"/>
              <a:t>матрица диагонализуема</a:t>
            </a:r>
          </a:p>
          <a:p>
            <a:endParaRPr lang="ru-RU" sz="2400" dirty="0" smtClean="0"/>
          </a:p>
          <a:p>
            <a:endParaRPr lang="ru-RU" sz="2400" dirty="0" smtClean="0"/>
          </a:p>
          <a:p>
            <a:pPr>
              <a:buFont typeface="Courier New" pitchFamily="49" charset="0"/>
              <a:buChar char="o"/>
            </a:pPr>
            <a:r>
              <a:rPr lang="ru-RU" sz="2400" dirty="0" smtClean="0"/>
              <a:t> линейная однородная система</a:t>
            </a:r>
            <a:endParaRPr lang="ru-RU" sz="2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1643050"/>
            <a:ext cx="4429156" cy="906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4678" y="3071810"/>
            <a:ext cx="2214578" cy="888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Стрелка вправо 9"/>
          <p:cNvSpPr/>
          <p:nvPr/>
        </p:nvSpPr>
        <p:spPr>
          <a:xfrm rot="5400000">
            <a:off x="4071934" y="2571744"/>
            <a:ext cx="428628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8992" y="5000636"/>
            <a:ext cx="16764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Инварианты Римана</a:t>
            </a:r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500174"/>
            <a:ext cx="2214578" cy="888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64" y="2643182"/>
            <a:ext cx="29241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86116" y="1785926"/>
            <a:ext cx="1619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57884" y="1571612"/>
            <a:ext cx="247650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Стрелка вправо 7"/>
          <p:cNvSpPr/>
          <p:nvPr/>
        </p:nvSpPr>
        <p:spPr>
          <a:xfrm>
            <a:off x="2643174" y="1857364"/>
            <a:ext cx="35719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вправо 8"/>
          <p:cNvSpPr/>
          <p:nvPr/>
        </p:nvSpPr>
        <p:spPr>
          <a:xfrm>
            <a:off x="5214942" y="1857364"/>
            <a:ext cx="35719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/>
          <p:cNvSpPr/>
          <p:nvPr/>
        </p:nvSpPr>
        <p:spPr>
          <a:xfrm>
            <a:off x="8572528" y="1857364"/>
            <a:ext cx="35719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10"/>
          <p:cNvSpPr/>
          <p:nvPr/>
        </p:nvSpPr>
        <p:spPr>
          <a:xfrm>
            <a:off x="1000100" y="2928934"/>
            <a:ext cx="1500198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43570" y="3929066"/>
            <a:ext cx="32194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86446" y="4857760"/>
            <a:ext cx="26574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Левая фигурная скобка 14"/>
          <p:cNvSpPr/>
          <p:nvPr/>
        </p:nvSpPr>
        <p:spPr>
          <a:xfrm>
            <a:off x="5429256" y="3857628"/>
            <a:ext cx="285752" cy="192882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4429132"/>
            <a:ext cx="2214578" cy="888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500430" y="4429132"/>
            <a:ext cx="1066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Стрелка вправо 17"/>
          <p:cNvSpPr/>
          <p:nvPr/>
        </p:nvSpPr>
        <p:spPr>
          <a:xfrm>
            <a:off x="3286116" y="4786322"/>
            <a:ext cx="171451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Сеточно-характеристический метод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571612"/>
            <a:ext cx="6437379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64" y="4786322"/>
            <a:ext cx="2643205" cy="576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8993" y="5500702"/>
            <a:ext cx="1857387" cy="5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Основные уравнения МДТТ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ru-RU" sz="3200" dirty="0" smtClean="0"/>
              <a:t>Рассмотрение </a:t>
            </a:r>
            <a:r>
              <a:rPr lang="ru-RU" sz="3200" dirty="0" smtClean="0"/>
              <a:t>анизотропных матриц</a:t>
            </a:r>
          </a:p>
          <a:p>
            <a:r>
              <a:rPr lang="ru-RU" dirty="0" smtClean="0"/>
              <a:t>Численный метод</a:t>
            </a:r>
          </a:p>
          <a:p>
            <a:r>
              <a:rPr lang="ru-RU" dirty="0" smtClean="0"/>
              <a:t>Результаты</a:t>
            </a:r>
          </a:p>
          <a:p>
            <a:pPr lvl="1"/>
            <a:r>
              <a:rPr lang="ru-RU" dirty="0" smtClean="0"/>
              <a:t>Верификация анизотропии</a:t>
            </a:r>
          </a:p>
          <a:p>
            <a:pPr lvl="1"/>
            <a:r>
              <a:rPr lang="ru-RU" dirty="0" smtClean="0"/>
              <a:t>Расчёты</a:t>
            </a:r>
          </a:p>
          <a:p>
            <a:pPr lvl="1"/>
            <a:r>
              <a:rPr lang="ru-RU" dirty="0" err="1" smtClean="0"/>
              <a:t>Деламинация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Анизотропия. Верификация.</a:t>
            </a:r>
            <a:endParaRPr lang="ru-RU" dirty="0"/>
          </a:p>
        </p:txBody>
      </p:sp>
      <p:pic>
        <p:nvPicPr>
          <p:cNvPr id="6" name="Рисунок 5" descr="p-wave-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60" y="1714488"/>
            <a:ext cx="2540334" cy="26562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5786" y="1571612"/>
            <a:ext cx="2071702" cy="19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Courier New" pitchFamily="49" charset="0"/>
              <a:buChar char="o"/>
            </a:pPr>
            <a:r>
              <a:rPr lang="ru-RU" sz="2000" dirty="0" smtClean="0"/>
              <a:t> </a:t>
            </a:r>
            <a:r>
              <a:rPr lang="en-US" sz="2000" dirty="0" smtClean="0"/>
              <a:t>p-wave-along-x</a:t>
            </a:r>
          </a:p>
          <a:p>
            <a:pPr>
              <a:buFont typeface="Courier New" pitchFamily="49" charset="0"/>
              <a:buChar char="o"/>
            </a:pPr>
            <a:r>
              <a:rPr lang="en-US" sz="2000" dirty="0" smtClean="0"/>
              <a:t> s-wave-along-x</a:t>
            </a:r>
          </a:p>
          <a:p>
            <a:pPr>
              <a:buFont typeface="Courier New" pitchFamily="49" charset="0"/>
              <a:buChar char="o"/>
            </a:pPr>
            <a:r>
              <a:rPr lang="ru-RU" sz="2000" dirty="0" smtClean="0"/>
              <a:t> </a:t>
            </a:r>
            <a:r>
              <a:rPr lang="en-US" sz="2000" dirty="0" smtClean="0"/>
              <a:t>p-wave-along-y</a:t>
            </a:r>
          </a:p>
          <a:p>
            <a:pPr>
              <a:buFont typeface="Courier New" pitchFamily="49" charset="0"/>
              <a:buChar char="o"/>
            </a:pPr>
            <a:r>
              <a:rPr lang="en-US" sz="2000" dirty="0" smtClean="0"/>
              <a:t> s-wave-along-y</a:t>
            </a:r>
          </a:p>
          <a:p>
            <a:pPr>
              <a:buFont typeface="Courier New" pitchFamily="49" charset="0"/>
              <a:buChar char="o"/>
            </a:pPr>
            <a:r>
              <a:rPr lang="ru-RU" sz="2000" dirty="0" smtClean="0"/>
              <a:t> </a:t>
            </a:r>
            <a:r>
              <a:rPr lang="en-US" sz="2000" dirty="0" smtClean="0"/>
              <a:t>p-wave-along-z</a:t>
            </a:r>
          </a:p>
          <a:p>
            <a:pPr>
              <a:buFont typeface="Courier New" pitchFamily="49" charset="0"/>
              <a:buChar char="o"/>
            </a:pPr>
            <a:r>
              <a:rPr lang="en-US" sz="2000" dirty="0" smtClean="0"/>
              <a:t> s-wave-along-z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14810" y="4572008"/>
            <a:ext cx="4357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Courier New" pitchFamily="49" charset="0"/>
              <a:buChar char="o"/>
            </a:pPr>
            <a:r>
              <a:rPr lang="en-US" dirty="0" smtClean="0"/>
              <a:t> </a:t>
            </a:r>
            <a:r>
              <a:rPr lang="ru-RU" dirty="0" smtClean="0"/>
              <a:t>трансверсально-изотропный материал</a:t>
            </a:r>
          </a:p>
          <a:p>
            <a:pPr>
              <a:buFont typeface="Courier New" pitchFamily="49" charset="0"/>
              <a:buChar char="o"/>
            </a:pPr>
            <a:r>
              <a:rPr lang="ru-RU" dirty="0" smtClean="0"/>
              <a:t> </a:t>
            </a:r>
            <a:r>
              <a:rPr lang="en-US" dirty="0" err="1" smtClean="0"/>
              <a:t>p,s</a:t>
            </a:r>
            <a:r>
              <a:rPr lang="en-US" dirty="0" smtClean="0"/>
              <a:t> - </a:t>
            </a:r>
            <a:r>
              <a:rPr lang="ru-RU" dirty="0" smtClean="0"/>
              <a:t> волны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Анизотропия. Верификация.</a:t>
            </a:r>
            <a:endParaRPr lang="ru-RU" dirty="0"/>
          </a:p>
        </p:txBody>
      </p:sp>
      <p:pic>
        <p:nvPicPr>
          <p:cNvPr id="6" name="Рисунок 5" descr="p-wave-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60" y="1714488"/>
            <a:ext cx="2540334" cy="26562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5786" y="1571612"/>
            <a:ext cx="2071702" cy="19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Courier New" pitchFamily="49" charset="0"/>
              <a:buChar char="o"/>
            </a:pPr>
            <a:r>
              <a:rPr lang="ru-RU" sz="2000" dirty="0" smtClean="0"/>
              <a:t> </a:t>
            </a:r>
            <a:r>
              <a:rPr lang="en-US" sz="2000" dirty="0" smtClean="0"/>
              <a:t>p-wave-along-x</a:t>
            </a:r>
          </a:p>
          <a:p>
            <a:pPr>
              <a:buFont typeface="Courier New" pitchFamily="49" charset="0"/>
              <a:buChar char="o"/>
            </a:pPr>
            <a:r>
              <a:rPr lang="en-US" sz="2000" dirty="0" smtClean="0"/>
              <a:t> s-wave-along-x</a:t>
            </a:r>
          </a:p>
          <a:p>
            <a:pPr>
              <a:buFont typeface="Courier New" pitchFamily="49" charset="0"/>
              <a:buChar char="o"/>
            </a:pPr>
            <a:r>
              <a:rPr lang="ru-RU" sz="2000" dirty="0" smtClean="0"/>
              <a:t> </a:t>
            </a:r>
            <a:r>
              <a:rPr lang="en-US" sz="2000" dirty="0" smtClean="0"/>
              <a:t>p-wave-along-y</a:t>
            </a:r>
          </a:p>
          <a:p>
            <a:pPr>
              <a:buFont typeface="Courier New" pitchFamily="49" charset="0"/>
              <a:buChar char="o"/>
            </a:pPr>
            <a:r>
              <a:rPr lang="en-US" sz="2000" dirty="0" smtClean="0"/>
              <a:t> s-wave-along-y</a:t>
            </a:r>
          </a:p>
          <a:p>
            <a:pPr>
              <a:buFont typeface="Courier New" pitchFamily="49" charset="0"/>
              <a:buChar char="o"/>
            </a:pPr>
            <a:r>
              <a:rPr lang="ru-RU" sz="2000" dirty="0" smtClean="0"/>
              <a:t> </a:t>
            </a:r>
            <a:r>
              <a:rPr lang="en-US" sz="2000" dirty="0" smtClean="0"/>
              <a:t>p-wave-along-z</a:t>
            </a:r>
          </a:p>
          <a:p>
            <a:pPr>
              <a:buFont typeface="Courier New" pitchFamily="49" charset="0"/>
              <a:buChar char="o"/>
            </a:pPr>
            <a:r>
              <a:rPr lang="en-US" sz="2000" dirty="0" smtClean="0"/>
              <a:t> s-wave-along-z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14810" y="4572008"/>
            <a:ext cx="4357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Courier New" pitchFamily="49" charset="0"/>
              <a:buChar char="o"/>
            </a:pPr>
            <a:r>
              <a:rPr lang="en-US" dirty="0" smtClean="0"/>
              <a:t> </a:t>
            </a:r>
            <a:r>
              <a:rPr lang="ru-RU" dirty="0" smtClean="0"/>
              <a:t>трансверсально-изотропный материал</a:t>
            </a:r>
          </a:p>
          <a:p>
            <a:pPr>
              <a:buFont typeface="Courier New" pitchFamily="49" charset="0"/>
              <a:buChar char="o"/>
            </a:pPr>
            <a:r>
              <a:rPr lang="ru-RU" dirty="0" smtClean="0"/>
              <a:t> </a:t>
            </a:r>
            <a:r>
              <a:rPr lang="en-US" dirty="0" err="1" smtClean="0"/>
              <a:t>p,s</a:t>
            </a:r>
            <a:r>
              <a:rPr lang="en-US" dirty="0" smtClean="0"/>
              <a:t> - </a:t>
            </a:r>
            <a:r>
              <a:rPr lang="ru-RU" dirty="0" smtClean="0"/>
              <a:t> волны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P, S - </a:t>
            </a:r>
            <a:r>
              <a:rPr lang="ru-RU" dirty="0" smtClean="0"/>
              <a:t>волны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282" y="1928802"/>
            <a:ext cx="3752647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1934" y="2214553"/>
            <a:ext cx="4664149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</a:t>
            </a:r>
            <a:r>
              <a:rPr lang="ru-RU" dirty="0" smtClean="0"/>
              <a:t>волна</a:t>
            </a:r>
            <a:endParaRPr lang="ru-RU" dirty="0"/>
          </a:p>
        </p:txBody>
      </p:sp>
      <p:pic>
        <p:nvPicPr>
          <p:cNvPr id="9" name="Рисунок 8" descr="sxx.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290" y="1357298"/>
            <a:ext cx="3314623" cy="2485967"/>
          </a:xfrm>
          <a:prstGeom prst="rect">
            <a:avLst/>
          </a:prstGeom>
        </p:spPr>
      </p:pic>
      <p:pic>
        <p:nvPicPr>
          <p:cNvPr id="10" name="Рисунок 9" descr="sxx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57298"/>
            <a:ext cx="3314623" cy="2485967"/>
          </a:xfrm>
          <a:prstGeom prst="rect">
            <a:avLst/>
          </a:prstGeom>
        </p:spPr>
      </p:pic>
      <p:pic>
        <p:nvPicPr>
          <p:cNvPr id="11" name="Рисунок 10" descr="sxx.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290" y="3929066"/>
            <a:ext cx="3314623" cy="2485967"/>
          </a:xfrm>
          <a:prstGeom prst="rect">
            <a:avLst/>
          </a:prstGeom>
        </p:spPr>
      </p:pic>
      <p:pic>
        <p:nvPicPr>
          <p:cNvPr id="12" name="Рисунок 11" descr="sxx.1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929066"/>
            <a:ext cx="3314623" cy="248596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7158" y="928670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tetrSize</a:t>
            </a:r>
            <a:r>
              <a:rPr lang="en-US" b="1" dirty="0" smtClean="0"/>
              <a:t> = 0.2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</a:t>
            </a:r>
            <a:r>
              <a:rPr lang="ru-RU" dirty="0" smtClean="0"/>
              <a:t>волна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357158" y="928670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tetrSize</a:t>
            </a:r>
            <a:r>
              <a:rPr lang="en-US" b="1" dirty="0" smtClean="0"/>
              <a:t> = 0.4</a:t>
            </a:r>
            <a:endParaRPr lang="ru-RU" b="1" dirty="0"/>
          </a:p>
        </p:txBody>
      </p:sp>
      <p:pic>
        <p:nvPicPr>
          <p:cNvPr id="8" name="Рисунок 7" descr="sxx.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28" y="1500173"/>
            <a:ext cx="3257630" cy="2443223"/>
          </a:xfrm>
          <a:prstGeom prst="rect">
            <a:avLst/>
          </a:prstGeom>
        </p:spPr>
      </p:pic>
      <p:pic>
        <p:nvPicPr>
          <p:cNvPr id="13" name="Рисунок 12" descr="sxx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8" y="1500173"/>
            <a:ext cx="3257630" cy="2443223"/>
          </a:xfrm>
          <a:prstGeom prst="rect">
            <a:avLst/>
          </a:prstGeom>
        </p:spPr>
      </p:pic>
      <p:pic>
        <p:nvPicPr>
          <p:cNvPr id="15" name="Рисунок 14" descr="sxx.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28" y="3929065"/>
            <a:ext cx="3257630" cy="2443223"/>
          </a:xfrm>
          <a:prstGeom prst="rect">
            <a:avLst/>
          </a:prstGeom>
        </p:spPr>
      </p:pic>
      <p:pic>
        <p:nvPicPr>
          <p:cNvPr id="16" name="Рисунок 15" descr="sxx.1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3929065"/>
            <a:ext cx="3257630" cy="24432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</a:t>
            </a:r>
            <a:r>
              <a:rPr lang="ru-RU" dirty="0" smtClean="0"/>
              <a:t>волна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357158" y="928670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tetrSize</a:t>
            </a:r>
            <a:r>
              <a:rPr lang="en-US" b="1" dirty="0" smtClean="0"/>
              <a:t> = 0.8</a:t>
            </a:r>
            <a:endParaRPr lang="ru-RU" b="1" dirty="0"/>
          </a:p>
        </p:txBody>
      </p:sp>
      <p:pic>
        <p:nvPicPr>
          <p:cNvPr id="8" name="Рисунок 7" descr="sxx.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52" y="1285860"/>
            <a:ext cx="3333772" cy="2500330"/>
          </a:xfrm>
          <a:prstGeom prst="rect">
            <a:avLst/>
          </a:prstGeom>
        </p:spPr>
      </p:pic>
      <p:pic>
        <p:nvPicPr>
          <p:cNvPr id="13" name="Рисунок 12" descr="sxx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036" y="1285859"/>
            <a:ext cx="3357586" cy="2518190"/>
          </a:xfrm>
          <a:prstGeom prst="rect">
            <a:avLst/>
          </a:prstGeom>
        </p:spPr>
      </p:pic>
      <p:pic>
        <p:nvPicPr>
          <p:cNvPr id="15" name="Рисунок 14" descr="sxx.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52" y="3786190"/>
            <a:ext cx="3383614" cy="2537711"/>
          </a:xfrm>
          <a:prstGeom prst="rect">
            <a:avLst/>
          </a:prstGeom>
        </p:spPr>
      </p:pic>
      <p:pic>
        <p:nvPicPr>
          <p:cNvPr id="16" name="Рисунок 15" descr="sxx.1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036" y="3786189"/>
            <a:ext cx="3357586" cy="2518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r>
              <a:rPr lang="en-US" dirty="0" smtClean="0"/>
              <a:t>-</a:t>
            </a:r>
            <a:r>
              <a:rPr lang="ru-RU" dirty="0" smtClean="0"/>
              <a:t>волна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357158" y="928670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tetrSize</a:t>
            </a:r>
            <a:r>
              <a:rPr lang="en-US" b="1" dirty="0" smtClean="0"/>
              <a:t> = 0.2</a:t>
            </a:r>
            <a:endParaRPr lang="ru-RU" b="1" dirty="0"/>
          </a:p>
        </p:txBody>
      </p:sp>
      <p:pic>
        <p:nvPicPr>
          <p:cNvPr id="8" name="Рисунок 7" descr="sxy.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14" y="1285860"/>
            <a:ext cx="3357586" cy="2518190"/>
          </a:xfrm>
          <a:prstGeom prst="rect">
            <a:avLst/>
          </a:prstGeom>
        </p:spPr>
      </p:pic>
      <p:pic>
        <p:nvPicPr>
          <p:cNvPr id="13" name="Рисунок 12" descr="sxy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8" y="1285860"/>
            <a:ext cx="3357586" cy="2518190"/>
          </a:xfrm>
          <a:prstGeom prst="rect">
            <a:avLst/>
          </a:prstGeom>
        </p:spPr>
      </p:pic>
      <p:pic>
        <p:nvPicPr>
          <p:cNvPr id="15" name="Рисунок 14" descr="sxy.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414" y="3929066"/>
            <a:ext cx="3357586" cy="2518190"/>
          </a:xfrm>
          <a:prstGeom prst="rect">
            <a:avLst/>
          </a:prstGeom>
        </p:spPr>
      </p:pic>
      <p:pic>
        <p:nvPicPr>
          <p:cNvPr id="16" name="Рисунок 15" descr="sxy.1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3929066"/>
            <a:ext cx="3357586" cy="2518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</a:t>
            </a:r>
            <a:r>
              <a:rPr lang="ru-RU" dirty="0" smtClean="0"/>
              <a:t>волна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357158" y="928670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tetrSize</a:t>
            </a:r>
            <a:r>
              <a:rPr lang="en-US" b="1" dirty="0" smtClean="0"/>
              <a:t> = 0.4</a:t>
            </a:r>
            <a:endParaRPr lang="ru-RU" b="1" dirty="0"/>
          </a:p>
        </p:txBody>
      </p:sp>
      <p:pic>
        <p:nvPicPr>
          <p:cNvPr id="9" name="Рисунок 8" descr="sxy.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290" y="1285860"/>
            <a:ext cx="3429024" cy="2571769"/>
          </a:xfrm>
          <a:prstGeom prst="rect">
            <a:avLst/>
          </a:prstGeom>
        </p:spPr>
      </p:pic>
      <p:pic>
        <p:nvPicPr>
          <p:cNvPr id="10" name="Рисунок 9" descr="sxy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4" y="1285860"/>
            <a:ext cx="3429024" cy="2571769"/>
          </a:xfrm>
          <a:prstGeom prst="rect">
            <a:avLst/>
          </a:prstGeom>
        </p:spPr>
      </p:pic>
      <p:pic>
        <p:nvPicPr>
          <p:cNvPr id="11" name="Рисунок 10" descr="sxy.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290" y="3857628"/>
            <a:ext cx="3429024" cy="2571769"/>
          </a:xfrm>
          <a:prstGeom prst="rect">
            <a:avLst/>
          </a:prstGeom>
        </p:spPr>
      </p:pic>
      <p:pic>
        <p:nvPicPr>
          <p:cNvPr id="12" name="Рисунок 11" descr="sxy.1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14" y="3857628"/>
            <a:ext cx="3429024" cy="25717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</a:t>
            </a:r>
            <a:r>
              <a:rPr lang="ru-RU" dirty="0" smtClean="0"/>
              <a:t>волна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357158" y="928670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tetrSize</a:t>
            </a:r>
            <a:r>
              <a:rPr lang="en-US" b="1" dirty="0" smtClean="0"/>
              <a:t> = 0.8</a:t>
            </a:r>
            <a:endParaRPr lang="ru-RU" b="1" dirty="0"/>
          </a:p>
        </p:txBody>
      </p:sp>
      <p:pic>
        <p:nvPicPr>
          <p:cNvPr id="9" name="Рисунок 8" descr="sxy.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38" y="1357322"/>
            <a:ext cx="3286148" cy="2464612"/>
          </a:xfrm>
          <a:prstGeom prst="rect">
            <a:avLst/>
          </a:prstGeom>
        </p:spPr>
      </p:pic>
      <p:pic>
        <p:nvPicPr>
          <p:cNvPr id="10" name="Рисунок 9" descr="sxy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2" y="1357298"/>
            <a:ext cx="3286148" cy="2464612"/>
          </a:xfrm>
          <a:prstGeom prst="rect">
            <a:avLst/>
          </a:prstGeom>
        </p:spPr>
      </p:pic>
      <p:pic>
        <p:nvPicPr>
          <p:cNvPr id="11" name="Рисунок 10" descr="sxy.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38" y="3857628"/>
            <a:ext cx="3286148" cy="2464612"/>
          </a:xfrm>
          <a:prstGeom prst="rect">
            <a:avLst/>
          </a:prstGeom>
        </p:spPr>
      </p:pic>
      <p:pic>
        <p:nvPicPr>
          <p:cNvPr id="12" name="Рисунок 11" descr="sxy.1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562" y="3857628"/>
            <a:ext cx="3286148" cy="24646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exp_i_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00" y="714356"/>
            <a:ext cx="7322135" cy="40719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43174" y="5143512"/>
            <a:ext cx="4500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Точечный взрыв в изотропной среде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уравнения МДТТ</a:t>
            </a:r>
            <a:endParaRPr lang="ru-RU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643050"/>
            <a:ext cx="3566405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4000504"/>
            <a:ext cx="490537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43042" y="5143512"/>
            <a:ext cx="555307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Стрелка вниз 13"/>
          <p:cNvSpPr/>
          <p:nvPr/>
        </p:nvSpPr>
        <p:spPr>
          <a:xfrm>
            <a:off x="2928926" y="3143248"/>
            <a:ext cx="214314" cy="9286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Левая фигурная скобка 14"/>
          <p:cNvSpPr/>
          <p:nvPr/>
        </p:nvSpPr>
        <p:spPr>
          <a:xfrm>
            <a:off x="1428728" y="1857364"/>
            <a:ext cx="214314" cy="11430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exp_ai_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38" y="571480"/>
            <a:ext cx="7084150" cy="39396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8662" y="4786322"/>
            <a:ext cx="7500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Точечный взрыв в трансверсально</a:t>
            </a:r>
            <a:r>
              <a:rPr lang="ru-RU" sz="2000" dirty="0" smtClean="0"/>
              <a:t>-</a:t>
            </a:r>
            <a:r>
              <a:rPr lang="ru-RU" sz="2000" dirty="0" smtClean="0"/>
              <a:t>изотропной среде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exp_ai_0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00" y="571480"/>
            <a:ext cx="7193676" cy="4000528"/>
          </a:xfrm>
        </p:spPr>
      </p:pic>
      <p:sp>
        <p:nvSpPr>
          <p:cNvPr id="5" name="TextBox 4"/>
          <p:cNvSpPr txBox="1"/>
          <p:nvPr/>
        </p:nvSpPr>
        <p:spPr>
          <a:xfrm>
            <a:off x="928662" y="4786322"/>
            <a:ext cx="7500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Точечный взрыв в трансверсально</a:t>
            </a:r>
            <a:r>
              <a:rPr lang="ru-RU" sz="2000" dirty="0" smtClean="0"/>
              <a:t>-</a:t>
            </a:r>
            <a:r>
              <a:rPr lang="ru-RU" sz="2000" dirty="0" smtClean="0"/>
              <a:t>изотропной среде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Два слоя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072066" y="1571612"/>
            <a:ext cx="42862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два трансверсально-изотропных слоя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dirty="0" smtClean="0"/>
              <a:t>плоскости симметрии </a:t>
            </a:r>
            <a:r>
              <a:rPr lang="en-US" i="1" dirty="0" smtClean="0"/>
              <a:t>XY</a:t>
            </a:r>
            <a:r>
              <a:rPr lang="en-US" dirty="0" smtClean="0"/>
              <a:t>, </a:t>
            </a:r>
            <a:r>
              <a:rPr lang="en-US" i="1" dirty="0" smtClean="0"/>
              <a:t>XZ</a:t>
            </a:r>
          </a:p>
          <a:p>
            <a:pPr>
              <a:buFont typeface="Arial" pitchFamily="34" charset="0"/>
              <a:buChar char="•"/>
            </a:pPr>
            <a:r>
              <a:rPr lang="en-US" i="1" dirty="0" smtClean="0"/>
              <a:t> </a:t>
            </a:r>
            <a:r>
              <a:rPr lang="ru-RU" dirty="0" smtClean="0"/>
              <a:t>повёрнуты на 90</a:t>
            </a:r>
            <a:r>
              <a:rPr lang="ru-RU" dirty="0" smtClean="0">
                <a:latin typeface="Calibri"/>
                <a:cs typeface="Calibri"/>
              </a:rPr>
              <a:t>˚ вдоль оси укладки</a:t>
            </a:r>
          </a:p>
          <a:p>
            <a:pPr>
              <a:buFont typeface="Arial" pitchFamily="34" charset="0"/>
              <a:buChar char="•"/>
            </a:pPr>
            <a:endParaRPr lang="ru-RU" dirty="0" smtClean="0">
              <a:latin typeface="Calibri"/>
              <a:cs typeface="Calibri"/>
            </a:endParaRPr>
          </a:p>
          <a:p>
            <a:pPr>
              <a:buFont typeface="Arial" pitchFamily="34" charset="0"/>
              <a:buChar char="•"/>
            </a:pPr>
            <a:endParaRPr lang="ru-RU" dirty="0" smtClean="0">
              <a:latin typeface="Calibri"/>
              <a:cs typeface="Calibri"/>
            </a:endParaRPr>
          </a:p>
          <a:p>
            <a:pPr>
              <a:buFont typeface="Arial" pitchFamily="34" charset="0"/>
              <a:buChar char="•"/>
            </a:pPr>
            <a:endParaRPr lang="ru-RU" dirty="0" smtClean="0">
              <a:latin typeface="Calibri"/>
              <a:cs typeface="Calibri"/>
            </a:endParaRPr>
          </a:p>
          <a:p>
            <a:pPr>
              <a:buFont typeface="Arial" pitchFamily="34" charset="0"/>
              <a:buChar char="•"/>
            </a:pPr>
            <a:endParaRPr lang="ru-RU" dirty="0" smtClean="0">
              <a:latin typeface="Calibri"/>
              <a:cs typeface="Calibri"/>
            </a:endParaRPr>
          </a:p>
          <a:p>
            <a:pPr>
              <a:buFont typeface="Arial" pitchFamily="34" charset="0"/>
              <a:buChar char="•"/>
            </a:pPr>
            <a:endParaRPr lang="ru-RU" dirty="0" smtClean="0">
              <a:latin typeface="Calibri"/>
              <a:cs typeface="Calibri"/>
            </a:endParaRPr>
          </a:p>
          <a:p>
            <a:pPr>
              <a:buFont typeface="Arial" pitchFamily="34" charset="0"/>
              <a:buChar char="•"/>
            </a:pPr>
            <a:endParaRPr lang="ru-RU" dirty="0" smtClean="0">
              <a:latin typeface="Calibri"/>
              <a:cs typeface="Calibri"/>
            </a:endParaRPr>
          </a:p>
          <a:p>
            <a:pPr>
              <a:buFont typeface="Arial" pitchFamily="34" charset="0"/>
              <a:buChar char="•"/>
            </a:pPr>
            <a:r>
              <a:rPr lang="ru-RU" dirty="0" smtClean="0">
                <a:latin typeface="Calibri"/>
                <a:cs typeface="Calibri"/>
              </a:rPr>
              <a:t> удар по поверхности</a:t>
            </a:r>
            <a:endParaRPr lang="ru-RU" dirty="0"/>
          </a:p>
        </p:txBody>
      </p:sp>
      <p:pic>
        <p:nvPicPr>
          <p:cNvPr id="6" name="Рисунок 5" descr="initial_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4071942"/>
            <a:ext cx="4500594" cy="2337419"/>
          </a:xfrm>
          <a:prstGeom prst="rect">
            <a:avLst/>
          </a:prstGeom>
        </p:spPr>
      </p:pic>
      <p:pic>
        <p:nvPicPr>
          <p:cNvPr id="7" name="Рисунок 6" descr="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" y="1571612"/>
            <a:ext cx="4500594" cy="23374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1143000"/>
          </a:xfrm>
        </p:spPr>
        <p:txBody>
          <a:bodyPr/>
          <a:lstStyle/>
          <a:p>
            <a:r>
              <a:rPr lang="ru-RU" dirty="0" smtClean="0"/>
              <a:t>Два слоя</a:t>
            </a:r>
            <a:endParaRPr lang="ru-RU" dirty="0"/>
          </a:p>
        </p:txBody>
      </p:sp>
      <p:pic>
        <p:nvPicPr>
          <p:cNvPr id="4" name="Рисунок 3" descr="2clip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285861"/>
            <a:ext cx="4786346" cy="2575822"/>
          </a:xfrm>
          <a:prstGeom prst="rect">
            <a:avLst/>
          </a:prstGeom>
        </p:spPr>
      </p:pic>
      <p:pic>
        <p:nvPicPr>
          <p:cNvPr id="5" name="Рисунок 4" descr="2clip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96" y="4000503"/>
            <a:ext cx="4929222" cy="26527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86380" y="1285860"/>
            <a:ext cx="300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Четверть пластинки</a:t>
            </a:r>
          </a:p>
          <a:p>
            <a:r>
              <a:rPr lang="ru-RU" dirty="0" smtClean="0"/>
              <a:t>Начальное состояние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071538" y="4071942"/>
            <a:ext cx="2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5-ый шаг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1143000"/>
          </a:xfrm>
        </p:spPr>
        <p:txBody>
          <a:bodyPr/>
          <a:lstStyle/>
          <a:p>
            <a:r>
              <a:rPr lang="ru-RU" dirty="0" smtClean="0"/>
              <a:t>Два слоя</a:t>
            </a:r>
            <a:endParaRPr lang="ru-RU" dirty="0"/>
          </a:p>
        </p:txBody>
      </p:sp>
      <p:pic>
        <p:nvPicPr>
          <p:cNvPr id="6" name="Рисунок 5" descr="2clip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214422"/>
            <a:ext cx="4646068" cy="2500330"/>
          </a:xfrm>
          <a:prstGeom prst="rect">
            <a:avLst/>
          </a:prstGeom>
        </p:spPr>
      </p:pic>
      <p:pic>
        <p:nvPicPr>
          <p:cNvPr id="7" name="Рисунок 6" descr="2clip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96" y="3875680"/>
            <a:ext cx="5143504" cy="27680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14942" y="1214422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15-ый шаг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1214414" y="3857628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25-ый шаг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1143000"/>
          </a:xfrm>
        </p:spPr>
        <p:txBody>
          <a:bodyPr/>
          <a:lstStyle/>
          <a:p>
            <a:r>
              <a:rPr lang="ru-RU" dirty="0" smtClean="0"/>
              <a:t>Два слоя</a:t>
            </a:r>
            <a:endParaRPr lang="ru-RU" dirty="0"/>
          </a:p>
        </p:txBody>
      </p:sp>
      <p:pic>
        <p:nvPicPr>
          <p:cNvPr id="5" name="Рисунок 4" descr="2clip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214423"/>
            <a:ext cx="4646068" cy="2500330"/>
          </a:xfrm>
          <a:prstGeom prst="rect">
            <a:avLst/>
          </a:prstGeom>
        </p:spPr>
      </p:pic>
      <p:pic>
        <p:nvPicPr>
          <p:cNvPr id="8" name="Рисунок 7" descr="2clip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934" y="3929066"/>
            <a:ext cx="4786346" cy="25758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14942" y="1214422"/>
            <a:ext cx="314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30-ый шаг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1214414" y="3929066"/>
            <a:ext cx="2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40-ой шаг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1143000"/>
          </a:xfrm>
        </p:spPr>
        <p:txBody>
          <a:bodyPr/>
          <a:lstStyle/>
          <a:p>
            <a:r>
              <a:rPr lang="ru-RU" dirty="0" smtClean="0"/>
              <a:t>Два слоя</a:t>
            </a:r>
            <a:endParaRPr lang="ru-RU" dirty="0"/>
          </a:p>
        </p:txBody>
      </p:sp>
      <p:pic>
        <p:nvPicPr>
          <p:cNvPr id="9" name="Рисунок 8" descr="2clip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8" y="1428736"/>
            <a:ext cx="7757876" cy="41749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00364" y="5786454"/>
            <a:ext cx="285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50-ый шаг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clip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54" y="357166"/>
            <a:ext cx="5472198" cy="2944920"/>
          </a:xfrm>
          <a:prstGeom prst="rect">
            <a:avLst/>
          </a:prstGeom>
        </p:spPr>
      </p:pic>
      <p:pic>
        <p:nvPicPr>
          <p:cNvPr id="6" name="Рисунок 5" descr="clip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54" y="3429000"/>
            <a:ext cx="5472198" cy="29449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4282" y="428604"/>
            <a:ext cx="307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Начальное состояние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214282" y="3500438"/>
            <a:ext cx="2928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15-ый шаг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clip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16" y="285728"/>
            <a:ext cx="5472198" cy="2944920"/>
          </a:xfrm>
          <a:prstGeom prst="rect">
            <a:avLst/>
          </a:prstGeom>
        </p:spPr>
      </p:pic>
      <p:pic>
        <p:nvPicPr>
          <p:cNvPr id="8" name="Рисунок 7" descr="clip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16" y="3357562"/>
            <a:ext cx="5472198" cy="29449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4282" y="357166"/>
            <a:ext cx="2928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30-ый шаг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214282" y="3357562"/>
            <a:ext cx="3000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40-ой шаг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clip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24" y="928670"/>
            <a:ext cx="7429552" cy="39982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71802" y="5286388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50-ый шаг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Упругое приближение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1500174"/>
            <a:ext cx="5715040" cy="1513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480" y="3857628"/>
            <a:ext cx="3286148" cy="1882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643042" y="3286124"/>
            <a:ext cx="678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Две независимых упругих постоянных: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slice1_1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240" y="285728"/>
            <a:ext cx="5643602" cy="3037164"/>
          </a:xfrm>
        </p:spPr>
      </p:pic>
      <p:pic>
        <p:nvPicPr>
          <p:cNvPr id="5" name="Рисунок 4" descr="slice1_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501" y="3572648"/>
            <a:ext cx="5661892" cy="30470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7158" y="428604"/>
            <a:ext cx="25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Срез </a:t>
            </a:r>
            <a:r>
              <a:rPr lang="en-US" dirty="0" smtClean="0"/>
              <a:t>I-</a:t>
            </a:r>
            <a:r>
              <a:rPr lang="ru-RU" dirty="0" smtClean="0"/>
              <a:t>го слоя</a:t>
            </a:r>
          </a:p>
          <a:p>
            <a:pPr algn="r"/>
            <a:r>
              <a:rPr lang="ru-RU" dirty="0" smtClean="0"/>
              <a:t>10-ый шаг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57158" y="3643314"/>
            <a:ext cx="25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Срез </a:t>
            </a:r>
            <a:r>
              <a:rPr lang="en-US" dirty="0" smtClean="0"/>
              <a:t>I-</a:t>
            </a:r>
            <a:r>
              <a:rPr lang="ru-RU" dirty="0" smtClean="0"/>
              <a:t>го слоя</a:t>
            </a:r>
          </a:p>
          <a:p>
            <a:pPr algn="r"/>
            <a:r>
              <a:rPr lang="ru-RU" dirty="0" smtClean="0"/>
              <a:t>20-ый шаг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slice1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0" y="214290"/>
            <a:ext cx="5572164" cy="2998719"/>
          </a:xfrm>
          <a:prstGeom prst="rect">
            <a:avLst/>
          </a:prstGeom>
        </p:spPr>
      </p:pic>
      <p:pic>
        <p:nvPicPr>
          <p:cNvPr id="8" name="Рисунок 7" descr="slice1_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40" y="3405241"/>
            <a:ext cx="5572164" cy="29987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7158" y="428604"/>
            <a:ext cx="25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Срез </a:t>
            </a:r>
            <a:r>
              <a:rPr lang="en-US" dirty="0" smtClean="0"/>
              <a:t>I-</a:t>
            </a:r>
            <a:r>
              <a:rPr lang="ru-RU" dirty="0" smtClean="0"/>
              <a:t>го слоя</a:t>
            </a:r>
          </a:p>
          <a:p>
            <a:pPr algn="r"/>
            <a:r>
              <a:rPr lang="ru-RU" dirty="0" smtClean="0"/>
              <a:t>3</a:t>
            </a:r>
            <a:r>
              <a:rPr lang="ru-RU" dirty="0" smtClean="0"/>
              <a:t>0-ый шаг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285720" y="3429000"/>
            <a:ext cx="25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Срез </a:t>
            </a:r>
            <a:r>
              <a:rPr lang="en-US" dirty="0" smtClean="0"/>
              <a:t>I-</a:t>
            </a:r>
            <a:r>
              <a:rPr lang="ru-RU" dirty="0" smtClean="0"/>
              <a:t>го слоя</a:t>
            </a:r>
          </a:p>
          <a:p>
            <a:pPr algn="r"/>
            <a:r>
              <a:rPr lang="ru-RU" dirty="0" smtClean="0"/>
              <a:t>40-ой шаг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slice1_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6" y="1071546"/>
            <a:ext cx="7625131" cy="41035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43240" y="5357826"/>
            <a:ext cx="25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Срез </a:t>
            </a:r>
            <a:r>
              <a:rPr lang="en-US" dirty="0" smtClean="0"/>
              <a:t>I-</a:t>
            </a:r>
            <a:r>
              <a:rPr lang="ru-RU" dirty="0" smtClean="0"/>
              <a:t>го слоя</a:t>
            </a:r>
          </a:p>
          <a:p>
            <a:pPr algn="ctr"/>
            <a:r>
              <a:rPr lang="ru-RU" dirty="0" smtClean="0"/>
              <a:t>50-ый шаг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Содержимое 6" descr="40-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240" y="357166"/>
            <a:ext cx="5716483" cy="2968902"/>
          </a:xfrm>
        </p:spPr>
      </p:pic>
      <p:pic>
        <p:nvPicPr>
          <p:cNvPr id="8" name="Рисунок 7" descr="50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777" y="3500438"/>
            <a:ext cx="5777129" cy="30003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7158" y="428604"/>
            <a:ext cx="25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Срез </a:t>
            </a:r>
            <a:r>
              <a:rPr lang="en-US" dirty="0" smtClean="0"/>
              <a:t>I</a:t>
            </a:r>
            <a:r>
              <a:rPr lang="en-US" dirty="0" smtClean="0"/>
              <a:t>I</a:t>
            </a:r>
            <a:r>
              <a:rPr lang="en-US" dirty="0" smtClean="0"/>
              <a:t>-</a:t>
            </a:r>
            <a:r>
              <a:rPr lang="ru-RU" dirty="0" smtClean="0"/>
              <a:t>го слоя</a:t>
            </a:r>
          </a:p>
          <a:p>
            <a:pPr algn="r"/>
            <a:r>
              <a:rPr lang="en-US" dirty="0" smtClean="0"/>
              <a:t>4</a:t>
            </a:r>
            <a:r>
              <a:rPr lang="ru-RU" dirty="0" smtClean="0"/>
              <a:t>0-ый шаг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285720" y="3571876"/>
            <a:ext cx="25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Срез </a:t>
            </a:r>
            <a:r>
              <a:rPr lang="en-US" dirty="0" smtClean="0"/>
              <a:t>II-</a:t>
            </a:r>
            <a:r>
              <a:rPr lang="ru-RU" dirty="0" smtClean="0"/>
              <a:t>го слоя</a:t>
            </a:r>
          </a:p>
          <a:p>
            <a:pPr algn="r"/>
            <a:r>
              <a:rPr lang="en-US" dirty="0" smtClean="0"/>
              <a:t>5</a:t>
            </a:r>
            <a:r>
              <a:rPr lang="ru-RU" dirty="0" smtClean="0"/>
              <a:t>0-ой шаг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2clip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54" y="285728"/>
            <a:ext cx="5500694" cy="29602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1472" y="357166"/>
            <a:ext cx="2571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Два слоя графита,</a:t>
            </a:r>
          </a:p>
          <a:p>
            <a:pPr algn="r"/>
            <a:r>
              <a:rPr lang="ru-RU" dirty="0" smtClean="0"/>
              <a:t>п</a:t>
            </a:r>
            <a:r>
              <a:rPr lang="ru-RU" dirty="0" smtClean="0"/>
              <a:t>овернутых на 90</a:t>
            </a:r>
            <a:r>
              <a:rPr lang="ru-RU" dirty="0" smtClean="0">
                <a:latin typeface="Calibri"/>
                <a:cs typeface="Calibri"/>
              </a:rPr>
              <a:t>˚</a:t>
            </a:r>
          </a:p>
          <a:p>
            <a:pPr algn="r"/>
            <a:r>
              <a:rPr lang="ru-RU" dirty="0" smtClean="0">
                <a:latin typeface="Calibri"/>
                <a:cs typeface="Calibri"/>
              </a:rPr>
              <a:t>Удар по поверхности</a:t>
            </a:r>
          </a:p>
          <a:p>
            <a:pPr algn="r"/>
            <a:r>
              <a:rPr lang="ru-RU" dirty="0" smtClean="0">
                <a:latin typeface="Calibri"/>
                <a:cs typeface="Calibri"/>
              </a:rPr>
              <a:t>Четверть пластинки</a:t>
            </a:r>
          </a:p>
          <a:p>
            <a:pPr algn="r"/>
            <a:r>
              <a:rPr lang="ru-RU" dirty="0" smtClean="0">
                <a:latin typeface="Calibri"/>
                <a:cs typeface="Calibri"/>
              </a:rPr>
              <a:t>10-ый шаг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85786" y="3500438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2</a:t>
            </a:r>
            <a:r>
              <a:rPr lang="ru-RU" dirty="0" smtClean="0"/>
              <a:t>0-ый шаг</a:t>
            </a:r>
            <a:endParaRPr lang="ru-RU" dirty="0"/>
          </a:p>
        </p:txBody>
      </p:sp>
      <p:pic>
        <p:nvPicPr>
          <p:cNvPr id="14" name="Рисунок 13" descr="2clip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54" y="3429000"/>
            <a:ext cx="5501259" cy="2960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71472" y="357166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30-ый шаг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85786" y="3500438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40-ой шаг</a:t>
            </a:r>
            <a:endParaRPr lang="ru-RU" dirty="0"/>
          </a:p>
        </p:txBody>
      </p:sp>
      <p:pic>
        <p:nvPicPr>
          <p:cNvPr id="6" name="Рисунок 5" descr="2clip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16" y="285728"/>
            <a:ext cx="5575283" cy="3000396"/>
          </a:xfrm>
          <a:prstGeom prst="rect">
            <a:avLst/>
          </a:prstGeom>
        </p:spPr>
      </p:pic>
      <p:pic>
        <p:nvPicPr>
          <p:cNvPr id="7" name="Рисунок 6" descr="2clip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16" y="3429000"/>
            <a:ext cx="5575283" cy="30003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71472" y="357166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50-ый шаг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85786" y="3500438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60-ый шаг</a:t>
            </a:r>
            <a:endParaRPr lang="ru-RU" dirty="0"/>
          </a:p>
        </p:txBody>
      </p:sp>
      <p:pic>
        <p:nvPicPr>
          <p:cNvPr id="8" name="Рисунок 7" descr="2clip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084" y="285729"/>
            <a:ext cx="5572196" cy="2998736"/>
          </a:xfrm>
          <a:prstGeom prst="rect">
            <a:avLst/>
          </a:prstGeom>
        </p:spPr>
      </p:pic>
      <p:pic>
        <p:nvPicPr>
          <p:cNvPr id="9" name="Рисунок 8" descr="2clip6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16" y="3500438"/>
            <a:ext cx="5572196" cy="29987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42976" y="785794"/>
            <a:ext cx="67151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Два слоя графита,</a:t>
            </a:r>
          </a:p>
          <a:p>
            <a:pPr algn="ctr"/>
            <a:r>
              <a:rPr lang="ru-RU" sz="2000" dirty="0" smtClean="0"/>
              <a:t>п</a:t>
            </a:r>
            <a:r>
              <a:rPr lang="ru-RU" sz="2000" dirty="0" smtClean="0"/>
              <a:t>овернутых на 90</a:t>
            </a:r>
            <a:r>
              <a:rPr lang="ru-RU" sz="2000" dirty="0" smtClean="0">
                <a:latin typeface="Calibri"/>
                <a:cs typeface="Calibri"/>
              </a:rPr>
              <a:t>˚</a:t>
            </a:r>
          </a:p>
          <a:p>
            <a:pPr algn="ctr"/>
            <a:r>
              <a:rPr lang="ru-RU" sz="2000" dirty="0" smtClean="0">
                <a:latin typeface="Calibri"/>
                <a:cs typeface="Calibri"/>
              </a:rPr>
              <a:t>Удар по поверхности</a:t>
            </a:r>
          </a:p>
          <a:p>
            <a:pPr algn="ctr"/>
            <a:r>
              <a:rPr lang="ru-RU" sz="2000" b="1" dirty="0" smtClean="0">
                <a:latin typeface="Calibri"/>
                <a:cs typeface="Calibri"/>
              </a:rPr>
              <a:t>Вид сверху</a:t>
            </a:r>
          </a:p>
          <a:p>
            <a:pPr algn="ctr"/>
            <a:r>
              <a:rPr lang="ru-RU" sz="2000" dirty="0" smtClean="0">
                <a:latin typeface="Calibri"/>
                <a:cs typeface="Calibri"/>
              </a:rPr>
              <a:t>Начальное состояние</a:t>
            </a:r>
            <a:endParaRPr lang="ru-RU" sz="2000" dirty="0"/>
          </a:p>
        </p:txBody>
      </p:sp>
      <p:pic>
        <p:nvPicPr>
          <p:cNvPr id="7" name="Рисунок 6" descr="zy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00" y="2500306"/>
            <a:ext cx="6961407" cy="37463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8596" y="357166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10-ый шаг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14348" y="3500438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30-ый шаг</a:t>
            </a:r>
            <a:endParaRPr lang="ru-RU" dirty="0"/>
          </a:p>
        </p:txBody>
      </p:sp>
      <p:pic>
        <p:nvPicPr>
          <p:cNvPr id="6" name="Рисунок 5" descr="zy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0" y="357166"/>
            <a:ext cx="5725171" cy="3081061"/>
          </a:xfrm>
          <a:prstGeom prst="rect">
            <a:avLst/>
          </a:prstGeom>
        </p:spPr>
      </p:pic>
      <p:pic>
        <p:nvPicPr>
          <p:cNvPr id="10" name="Рисунок 9" descr="zy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40" y="3500437"/>
            <a:ext cx="5777387" cy="31091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8596" y="357166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50-ый шаг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642910" y="3500438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60-ый шаг</a:t>
            </a:r>
            <a:endParaRPr lang="ru-RU" dirty="0"/>
          </a:p>
        </p:txBody>
      </p:sp>
      <p:pic>
        <p:nvPicPr>
          <p:cNvPr id="6" name="Рисунок 5" descr="zy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554" y="278604"/>
            <a:ext cx="5501213" cy="2960535"/>
          </a:xfrm>
          <a:prstGeom prst="rect">
            <a:avLst/>
          </a:prstGeom>
        </p:spPr>
      </p:pic>
      <p:pic>
        <p:nvPicPr>
          <p:cNvPr id="7" name="Рисунок 6" descr="zy6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78" y="3357562"/>
            <a:ext cx="5501213" cy="2960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Упругий изотропный материал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357298"/>
            <a:ext cx="4286280" cy="2586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357298"/>
            <a:ext cx="4260398" cy="2578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0298" y="4071942"/>
            <a:ext cx="4415556" cy="25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42976" y="785794"/>
            <a:ext cx="67151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Два слоя графита,</a:t>
            </a:r>
          </a:p>
          <a:p>
            <a:pPr algn="ctr"/>
            <a:r>
              <a:rPr lang="ru-RU" sz="2000" dirty="0" smtClean="0"/>
              <a:t>п</a:t>
            </a:r>
            <a:r>
              <a:rPr lang="ru-RU" sz="2000" dirty="0" smtClean="0"/>
              <a:t>овернутых на 90</a:t>
            </a:r>
            <a:r>
              <a:rPr lang="ru-RU" sz="2000" dirty="0" smtClean="0">
                <a:latin typeface="Calibri"/>
                <a:cs typeface="Calibri"/>
              </a:rPr>
              <a:t>˚</a:t>
            </a:r>
          </a:p>
          <a:p>
            <a:pPr algn="ctr"/>
            <a:r>
              <a:rPr lang="ru-RU" sz="2000" dirty="0" smtClean="0">
                <a:latin typeface="Calibri"/>
                <a:cs typeface="Calibri"/>
              </a:rPr>
              <a:t>Удар по поверхности</a:t>
            </a:r>
          </a:p>
          <a:p>
            <a:pPr algn="ctr"/>
            <a:r>
              <a:rPr lang="ru-RU" sz="2000" b="1" dirty="0" smtClean="0">
                <a:latin typeface="Calibri"/>
                <a:cs typeface="Calibri"/>
              </a:rPr>
              <a:t>Вид плоскости </a:t>
            </a:r>
            <a:r>
              <a:rPr lang="en-US" sz="2000" b="1" i="1" dirty="0" smtClean="0">
                <a:latin typeface="Calibri"/>
                <a:cs typeface="Calibri"/>
              </a:rPr>
              <a:t>XZ</a:t>
            </a:r>
            <a:endParaRPr lang="ru-RU" sz="2000" b="1" i="1" dirty="0" smtClean="0">
              <a:latin typeface="Calibri"/>
              <a:cs typeface="Calibri"/>
            </a:endParaRPr>
          </a:p>
          <a:p>
            <a:pPr algn="ctr"/>
            <a:r>
              <a:rPr lang="en-US" sz="2000" dirty="0" smtClean="0">
                <a:latin typeface="Calibri"/>
                <a:cs typeface="Calibri"/>
              </a:rPr>
              <a:t>5-</a:t>
            </a:r>
            <a:r>
              <a:rPr lang="ru-RU" sz="2000" dirty="0" err="1" smtClean="0">
                <a:latin typeface="Calibri"/>
                <a:cs typeface="Calibri"/>
              </a:rPr>
              <a:t>ый</a:t>
            </a:r>
            <a:r>
              <a:rPr lang="ru-RU" sz="2000" dirty="0" smtClean="0">
                <a:latin typeface="Calibri"/>
                <a:cs typeface="Calibri"/>
              </a:rPr>
              <a:t> шаг</a:t>
            </a:r>
            <a:endParaRPr lang="ru-RU" sz="2000" dirty="0"/>
          </a:p>
        </p:txBody>
      </p:sp>
      <p:pic>
        <p:nvPicPr>
          <p:cNvPr id="5" name="Рисунок 4" descr="xz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14" y="2786058"/>
            <a:ext cx="6637240" cy="3571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8596" y="357166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15-ый шаг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14348" y="3500438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30-ый шаг</a:t>
            </a:r>
            <a:endParaRPr lang="ru-RU" dirty="0"/>
          </a:p>
        </p:txBody>
      </p:sp>
      <p:pic>
        <p:nvPicPr>
          <p:cNvPr id="7" name="Рисунок 6" descr="xz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998" y="285728"/>
            <a:ext cx="5575282" cy="3000396"/>
          </a:xfrm>
          <a:prstGeom prst="rect">
            <a:avLst/>
          </a:prstGeom>
        </p:spPr>
      </p:pic>
      <p:pic>
        <p:nvPicPr>
          <p:cNvPr id="8" name="Рисунок 7" descr="xz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998" y="3500438"/>
            <a:ext cx="5575282" cy="30003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8596" y="357166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40-ой шаг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642910" y="3500438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5</a:t>
            </a:r>
            <a:r>
              <a:rPr lang="ru-RU" dirty="0" smtClean="0"/>
              <a:t>0-ый шаг</a:t>
            </a:r>
            <a:endParaRPr lang="ru-RU" dirty="0"/>
          </a:p>
        </p:txBody>
      </p:sp>
      <p:pic>
        <p:nvPicPr>
          <p:cNvPr id="8" name="Рисунок 7" descr="xz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16" y="214290"/>
            <a:ext cx="5636446" cy="3033312"/>
          </a:xfrm>
          <a:prstGeom prst="rect">
            <a:avLst/>
          </a:prstGeom>
        </p:spPr>
      </p:pic>
      <p:pic>
        <p:nvPicPr>
          <p:cNvPr id="9" name="Рисунок 8" descr="xz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16" y="3500438"/>
            <a:ext cx="5636446" cy="3033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428992" y="5357826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58-ой шаг</a:t>
            </a:r>
            <a:endParaRPr lang="ru-RU" dirty="0"/>
          </a:p>
        </p:txBody>
      </p:sp>
      <p:pic>
        <p:nvPicPr>
          <p:cNvPr id="6" name="Рисунок 5" descr="xz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8" y="1000108"/>
            <a:ext cx="7757876" cy="4174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42976" y="785794"/>
            <a:ext cx="67151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Два слоя графита,</a:t>
            </a:r>
          </a:p>
          <a:p>
            <a:pPr algn="ctr"/>
            <a:r>
              <a:rPr lang="ru-RU" sz="2000" dirty="0" smtClean="0"/>
              <a:t>п</a:t>
            </a:r>
            <a:r>
              <a:rPr lang="ru-RU" sz="2000" dirty="0" smtClean="0"/>
              <a:t>овернутых на 90</a:t>
            </a:r>
            <a:r>
              <a:rPr lang="ru-RU" sz="2000" dirty="0" smtClean="0">
                <a:latin typeface="Calibri"/>
                <a:cs typeface="Calibri"/>
              </a:rPr>
              <a:t>˚</a:t>
            </a:r>
          </a:p>
          <a:p>
            <a:pPr algn="ctr"/>
            <a:r>
              <a:rPr lang="ru-RU" sz="2000" dirty="0" smtClean="0">
                <a:latin typeface="Calibri"/>
                <a:cs typeface="Calibri"/>
              </a:rPr>
              <a:t>Удар по поверхности</a:t>
            </a:r>
          </a:p>
          <a:p>
            <a:pPr algn="ctr"/>
            <a:r>
              <a:rPr lang="ru-RU" sz="2000" b="1" dirty="0" smtClean="0">
                <a:latin typeface="Calibri"/>
                <a:cs typeface="Calibri"/>
              </a:rPr>
              <a:t>Срез </a:t>
            </a:r>
            <a:r>
              <a:rPr lang="en-US" sz="2000" b="1" dirty="0" smtClean="0">
                <a:latin typeface="Calibri"/>
                <a:cs typeface="Calibri"/>
              </a:rPr>
              <a:t>I-</a:t>
            </a:r>
            <a:r>
              <a:rPr lang="ru-RU" sz="2000" b="1" dirty="0" smtClean="0">
                <a:latin typeface="Calibri"/>
                <a:cs typeface="Calibri"/>
              </a:rPr>
              <a:t>го слоя</a:t>
            </a:r>
            <a:endParaRPr lang="ru-RU" sz="2000" b="1" i="1" dirty="0" smtClean="0">
              <a:latin typeface="Calibri"/>
              <a:cs typeface="Calibri"/>
            </a:endParaRPr>
          </a:p>
          <a:p>
            <a:pPr algn="ctr"/>
            <a:r>
              <a:rPr lang="ru-RU" sz="2000" dirty="0" smtClean="0">
                <a:latin typeface="Calibri"/>
                <a:cs typeface="Calibri"/>
              </a:rPr>
              <a:t>1</a:t>
            </a:r>
            <a:r>
              <a:rPr lang="en-US" sz="2000" dirty="0" smtClean="0">
                <a:latin typeface="Calibri"/>
                <a:cs typeface="Calibri"/>
              </a:rPr>
              <a:t>5-</a:t>
            </a:r>
            <a:r>
              <a:rPr lang="ru-RU" sz="2000" dirty="0" err="1" smtClean="0">
                <a:latin typeface="Calibri"/>
                <a:cs typeface="Calibri"/>
              </a:rPr>
              <a:t>ый</a:t>
            </a:r>
            <a:r>
              <a:rPr lang="ru-RU" sz="2000" dirty="0" smtClean="0">
                <a:latin typeface="Calibri"/>
                <a:cs typeface="Calibri"/>
              </a:rPr>
              <a:t> шаг</a:t>
            </a:r>
            <a:endParaRPr lang="ru-RU" sz="2000" dirty="0"/>
          </a:p>
        </p:txBody>
      </p:sp>
      <p:pic>
        <p:nvPicPr>
          <p:cNvPr id="4" name="Рисунок 3" descr="slice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00" y="2571744"/>
            <a:ext cx="6902730" cy="3714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8596" y="357166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30-ый шаг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14348" y="3500438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40-ой шаг</a:t>
            </a:r>
            <a:endParaRPr lang="ru-RU" dirty="0"/>
          </a:p>
        </p:txBody>
      </p:sp>
      <p:pic>
        <p:nvPicPr>
          <p:cNvPr id="6" name="Рисунок 5" descr="slice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0" y="214290"/>
            <a:ext cx="5793602" cy="3117888"/>
          </a:xfrm>
          <a:prstGeom prst="rect">
            <a:avLst/>
          </a:prstGeom>
        </p:spPr>
      </p:pic>
      <p:pic>
        <p:nvPicPr>
          <p:cNvPr id="9" name="Рисунок 8" descr="slice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40" y="3429000"/>
            <a:ext cx="5793602" cy="31178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8596" y="500042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5</a:t>
            </a:r>
            <a:r>
              <a:rPr lang="ru-RU" dirty="0" smtClean="0"/>
              <a:t>0-ый шаг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14348" y="3643314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60-ый шаг</a:t>
            </a:r>
            <a:endParaRPr lang="ru-RU" dirty="0"/>
          </a:p>
        </p:txBody>
      </p:sp>
      <p:pic>
        <p:nvPicPr>
          <p:cNvPr id="7" name="Рисунок 6" descr="slice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16" y="428604"/>
            <a:ext cx="5564741" cy="2994723"/>
          </a:xfrm>
          <a:prstGeom prst="rect">
            <a:avLst/>
          </a:prstGeom>
        </p:spPr>
      </p:pic>
      <p:pic>
        <p:nvPicPr>
          <p:cNvPr id="8" name="Рисунок 7" descr="slice6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16" y="3571876"/>
            <a:ext cx="5575283" cy="30003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42976" y="785794"/>
            <a:ext cx="67151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Два слоя графита,</a:t>
            </a:r>
          </a:p>
          <a:p>
            <a:pPr algn="ctr"/>
            <a:r>
              <a:rPr lang="ru-RU" sz="2000" dirty="0" smtClean="0"/>
              <a:t>п</a:t>
            </a:r>
            <a:r>
              <a:rPr lang="ru-RU" sz="2000" dirty="0" smtClean="0"/>
              <a:t>овернутых на 90</a:t>
            </a:r>
            <a:r>
              <a:rPr lang="ru-RU" sz="2000" dirty="0" smtClean="0">
                <a:latin typeface="Calibri"/>
                <a:cs typeface="Calibri"/>
              </a:rPr>
              <a:t>˚</a:t>
            </a:r>
          </a:p>
          <a:p>
            <a:pPr algn="ctr"/>
            <a:r>
              <a:rPr lang="ru-RU" sz="2000" dirty="0" smtClean="0">
                <a:latin typeface="Calibri"/>
                <a:cs typeface="Calibri"/>
              </a:rPr>
              <a:t>Удар по поверхности</a:t>
            </a:r>
          </a:p>
          <a:p>
            <a:pPr algn="ctr"/>
            <a:r>
              <a:rPr lang="ru-RU" sz="2000" b="1" dirty="0" smtClean="0">
                <a:latin typeface="Calibri"/>
                <a:cs typeface="Calibri"/>
              </a:rPr>
              <a:t>Срез </a:t>
            </a:r>
            <a:r>
              <a:rPr lang="en-US" sz="2000" b="1" dirty="0" smtClean="0">
                <a:latin typeface="Calibri"/>
                <a:cs typeface="Calibri"/>
              </a:rPr>
              <a:t>II-</a:t>
            </a:r>
            <a:r>
              <a:rPr lang="ru-RU" sz="2000" b="1" dirty="0" smtClean="0">
                <a:latin typeface="Calibri"/>
                <a:cs typeface="Calibri"/>
              </a:rPr>
              <a:t>го слоя</a:t>
            </a:r>
            <a:endParaRPr lang="ru-RU" sz="2000" b="1" i="1" dirty="0" smtClean="0">
              <a:latin typeface="Calibri"/>
              <a:cs typeface="Calibri"/>
            </a:endParaRPr>
          </a:p>
          <a:p>
            <a:pPr algn="ctr"/>
            <a:r>
              <a:rPr lang="en-US" sz="2000" dirty="0" smtClean="0">
                <a:latin typeface="Calibri"/>
                <a:cs typeface="Calibri"/>
              </a:rPr>
              <a:t>40-</a:t>
            </a:r>
            <a:r>
              <a:rPr lang="ru-RU" sz="2000" dirty="0" smtClean="0">
                <a:latin typeface="Calibri"/>
                <a:cs typeface="Calibri"/>
              </a:rPr>
              <a:t>ой шаг</a:t>
            </a:r>
            <a:endParaRPr lang="ru-RU" sz="2000" dirty="0"/>
          </a:p>
        </p:txBody>
      </p:sp>
      <p:pic>
        <p:nvPicPr>
          <p:cNvPr id="5" name="Рисунок 4" descr="slice2_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290" y="2643182"/>
            <a:ext cx="6430428" cy="3460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8596" y="357166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45-ый шаг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14348" y="3500438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50-ый шаг</a:t>
            </a:r>
            <a:endParaRPr lang="ru-RU" dirty="0"/>
          </a:p>
        </p:txBody>
      </p:sp>
      <p:pic>
        <p:nvPicPr>
          <p:cNvPr id="7" name="Рисунок 6" descr="slice2_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0" y="285728"/>
            <a:ext cx="5575284" cy="3000396"/>
          </a:xfrm>
          <a:prstGeom prst="rect">
            <a:avLst/>
          </a:prstGeom>
        </p:spPr>
      </p:pic>
      <p:pic>
        <p:nvPicPr>
          <p:cNvPr id="8" name="Рисунок 7" descr="slice2_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40" y="3500438"/>
            <a:ext cx="5575284" cy="30003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8596" y="500042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5</a:t>
            </a:r>
            <a:r>
              <a:rPr lang="ru-RU" dirty="0" smtClean="0"/>
              <a:t>5</a:t>
            </a:r>
            <a:r>
              <a:rPr lang="ru-RU" dirty="0" smtClean="0"/>
              <a:t>-ый шаг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14348" y="3643314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60-ый шаг</a:t>
            </a:r>
            <a:endParaRPr lang="ru-RU" dirty="0"/>
          </a:p>
        </p:txBody>
      </p:sp>
      <p:pic>
        <p:nvPicPr>
          <p:cNvPr id="6" name="Рисунок 5" descr="slice2_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78" y="214290"/>
            <a:ext cx="5718015" cy="3077210"/>
          </a:xfrm>
          <a:prstGeom prst="rect">
            <a:avLst/>
          </a:prstGeom>
        </p:spPr>
      </p:pic>
      <p:pic>
        <p:nvPicPr>
          <p:cNvPr id="9" name="Рисунок 8" descr="slice2_6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78" y="3571876"/>
            <a:ext cx="5718015" cy="3077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Уравнения анизотропного тела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357298"/>
            <a:ext cx="8001056" cy="4934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Прямоугольник 8"/>
          <p:cNvSpPr/>
          <p:nvPr/>
        </p:nvSpPr>
        <p:spPr>
          <a:xfrm>
            <a:off x="1285852" y="3143248"/>
            <a:ext cx="357190" cy="32861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143108" y="3143248"/>
            <a:ext cx="357190" cy="32861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5429256" y="3143248"/>
            <a:ext cx="357190" cy="32861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857620" y="3143248"/>
            <a:ext cx="357190" cy="32861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000364" y="3143248"/>
            <a:ext cx="357190" cy="32861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072330" y="3143248"/>
            <a:ext cx="357190" cy="32861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 smtClean="0"/>
              <a:t>Деламинация</a:t>
            </a:r>
            <a:endParaRPr lang="ru-RU" b="1" dirty="0"/>
          </a:p>
        </p:txBody>
      </p:sp>
      <p:pic>
        <p:nvPicPr>
          <p:cNvPr id="4" name="Рисунок 3" descr="mat_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496" y="4000504"/>
            <a:ext cx="4951823" cy="2571768"/>
          </a:xfrm>
          <a:prstGeom prst="rect">
            <a:avLst/>
          </a:prstGeom>
        </p:spPr>
      </p:pic>
      <p:pic>
        <p:nvPicPr>
          <p:cNvPr id="5" name="Рисунок 4" descr="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96" y="1357298"/>
            <a:ext cx="4951823" cy="2571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5720" y="1285860"/>
            <a:ext cx="3857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Courier New" pitchFamily="49" charset="0"/>
              <a:buChar char="o"/>
            </a:pPr>
            <a:r>
              <a:rPr lang="ru-RU" dirty="0" smtClean="0"/>
              <a:t> </a:t>
            </a:r>
            <a:r>
              <a:rPr lang="ru-RU" dirty="0" smtClean="0"/>
              <a:t>Два анизотропных слоя,</a:t>
            </a:r>
          </a:p>
          <a:p>
            <a:r>
              <a:rPr lang="ru-RU" dirty="0" smtClean="0"/>
              <a:t>повёрнутых на 90</a:t>
            </a:r>
            <a:r>
              <a:rPr lang="ru-RU" dirty="0" smtClean="0">
                <a:latin typeface="Calibri"/>
                <a:cs typeface="Calibri"/>
              </a:rPr>
              <a:t>˚ </a:t>
            </a:r>
            <a:r>
              <a:rPr lang="ru-RU" dirty="0" err="1" smtClean="0">
                <a:latin typeface="Calibri"/>
                <a:cs typeface="Calibri"/>
              </a:rPr>
              <a:t>отн</a:t>
            </a:r>
            <a:r>
              <a:rPr lang="ru-RU" dirty="0" smtClean="0">
                <a:latin typeface="Calibri"/>
                <a:cs typeface="Calibri"/>
              </a:rPr>
              <a:t>. друг друга</a:t>
            </a:r>
          </a:p>
          <a:p>
            <a:pPr>
              <a:buFont typeface="Courier New" pitchFamily="49" charset="0"/>
              <a:buChar char="o"/>
            </a:pPr>
            <a:r>
              <a:rPr lang="ru-RU" dirty="0" smtClean="0">
                <a:latin typeface="Calibri"/>
                <a:cs typeface="Calibri"/>
              </a:rPr>
              <a:t> </a:t>
            </a:r>
            <a:r>
              <a:rPr lang="ru-RU" dirty="0" smtClean="0">
                <a:latin typeface="Calibri"/>
                <a:cs typeface="Calibri"/>
              </a:rPr>
              <a:t>Удар шариком сверху</a:t>
            </a:r>
          </a:p>
          <a:p>
            <a:pPr>
              <a:buFont typeface="Courier New" pitchFamily="49" charset="0"/>
              <a:buChar char="o"/>
            </a:pPr>
            <a:r>
              <a:rPr lang="ru-RU" dirty="0" smtClean="0">
                <a:latin typeface="Calibri"/>
                <a:cs typeface="Calibri"/>
              </a:rPr>
              <a:t> </a:t>
            </a:r>
            <a:r>
              <a:rPr lang="ru-RU" dirty="0" smtClean="0">
                <a:latin typeface="Calibri"/>
                <a:cs typeface="Calibri"/>
              </a:rPr>
              <a:t>Разрушение контакта слоёв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00" y="2357430"/>
            <a:ext cx="7215238" cy="3747291"/>
          </a:xfrm>
        </p:spPr>
      </p:pic>
      <p:sp>
        <p:nvSpPr>
          <p:cNvPr id="5" name="TextBox 4"/>
          <p:cNvSpPr txBox="1"/>
          <p:nvPr/>
        </p:nvSpPr>
        <p:spPr>
          <a:xfrm>
            <a:off x="1285852" y="785794"/>
            <a:ext cx="67151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Амплитуда скорости</a:t>
            </a:r>
          </a:p>
          <a:p>
            <a:pPr algn="ctr"/>
            <a:r>
              <a:rPr lang="ru-RU" sz="2000" dirty="0" smtClean="0"/>
              <a:t>Срез </a:t>
            </a:r>
            <a:r>
              <a:rPr lang="en-US" sz="2000" dirty="0" smtClean="0"/>
              <a:t>I-</a:t>
            </a:r>
            <a:r>
              <a:rPr lang="ru-RU" sz="2000" dirty="0" smtClean="0"/>
              <a:t>го слоя</a:t>
            </a:r>
          </a:p>
          <a:p>
            <a:pPr algn="ctr"/>
            <a:r>
              <a:rPr lang="ru-RU" sz="2000" dirty="0" smtClean="0"/>
              <a:t>Начальный момент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8596" y="500042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10-ый шаг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14348" y="3643314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3</a:t>
            </a:r>
            <a:r>
              <a:rPr lang="ru-RU" dirty="0" smtClean="0"/>
              <a:t>0-ый шаг</a:t>
            </a:r>
            <a:endParaRPr lang="ru-RU" dirty="0"/>
          </a:p>
        </p:txBody>
      </p:sp>
      <p:pic>
        <p:nvPicPr>
          <p:cNvPr id="7" name="Рисунок 6" descr="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78" y="428604"/>
            <a:ext cx="5658688" cy="2938884"/>
          </a:xfrm>
          <a:prstGeom prst="rect">
            <a:avLst/>
          </a:prstGeom>
        </p:spPr>
      </p:pic>
      <p:pic>
        <p:nvPicPr>
          <p:cNvPr id="8" name="Рисунок 7" descr="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78" y="3500438"/>
            <a:ext cx="5658688" cy="29388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8596" y="500042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5</a:t>
            </a:r>
            <a:r>
              <a:rPr lang="ru-RU" dirty="0" smtClean="0"/>
              <a:t>0-ый шаг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14348" y="3643314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90-ый шаг</a:t>
            </a:r>
            <a:endParaRPr lang="ru-RU" dirty="0"/>
          </a:p>
        </p:txBody>
      </p:sp>
      <p:pic>
        <p:nvPicPr>
          <p:cNvPr id="6" name="Рисунок 5" descr="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913" y="214291"/>
            <a:ext cx="5777126" cy="3000396"/>
          </a:xfrm>
          <a:prstGeom prst="rect">
            <a:avLst/>
          </a:prstGeom>
        </p:spPr>
      </p:pic>
      <p:pic>
        <p:nvPicPr>
          <p:cNvPr id="9" name="Рисунок 8" descr="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40" y="3429000"/>
            <a:ext cx="5777126" cy="30003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8596" y="285728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100-ый шаг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14348" y="3643314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150-ый шаг</a:t>
            </a:r>
            <a:endParaRPr lang="ru-RU" dirty="0"/>
          </a:p>
        </p:txBody>
      </p:sp>
      <p:pic>
        <p:nvPicPr>
          <p:cNvPr id="7" name="Рисунок 6" descr="1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0" y="214290"/>
            <a:ext cx="5786414" cy="3005219"/>
          </a:xfrm>
          <a:prstGeom prst="rect">
            <a:avLst/>
          </a:prstGeom>
        </p:spPr>
      </p:pic>
      <p:pic>
        <p:nvPicPr>
          <p:cNvPr id="8" name="Рисунок 7" descr="1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40" y="3429000"/>
            <a:ext cx="5786414" cy="30052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8596" y="285728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200-ый шаг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14348" y="3643314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250-ый шаг</a:t>
            </a:r>
            <a:endParaRPr lang="ru-RU" dirty="0"/>
          </a:p>
        </p:txBody>
      </p:sp>
      <p:pic>
        <p:nvPicPr>
          <p:cNvPr id="6" name="Рисунок 5" descr="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0" y="285728"/>
            <a:ext cx="5785588" cy="3004790"/>
          </a:xfrm>
          <a:prstGeom prst="rect">
            <a:avLst/>
          </a:prstGeom>
        </p:spPr>
      </p:pic>
      <p:pic>
        <p:nvPicPr>
          <p:cNvPr id="9" name="Рисунок 8" descr="2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40" y="3571852"/>
            <a:ext cx="5785588" cy="3004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5852" y="785794"/>
            <a:ext cx="67151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Амплитуда скорости в первом слое</a:t>
            </a:r>
          </a:p>
          <a:p>
            <a:pPr algn="ctr"/>
            <a:r>
              <a:rPr lang="ru-RU" sz="2000" dirty="0" smtClean="0"/>
              <a:t>Разрушенный контакт в нижнем</a:t>
            </a:r>
          </a:p>
          <a:p>
            <a:pPr algn="ctr"/>
            <a:r>
              <a:rPr lang="ru-RU" sz="2000" dirty="0" smtClean="0"/>
              <a:t>Срез </a:t>
            </a:r>
            <a:r>
              <a:rPr lang="en-US" sz="2000" dirty="0" smtClean="0"/>
              <a:t>I-</a:t>
            </a:r>
            <a:r>
              <a:rPr lang="ru-RU" sz="2000" dirty="0" smtClean="0"/>
              <a:t>го слоя</a:t>
            </a:r>
          </a:p>
          <a:p>
            <a:pPr algn="ctr"/>
            <a:r>
              <a:rPr lang="ru-RU" sz="2000" dirty="0" smtClean="0"/>
              <a:t>Начальный момент</a:t>
            </a:r>
            <a:endParaRPr lang="ru-RU" sz="2000" dirty="0"/>
          </a:p>
        </p:txBody>
      </p:sp>
      <p:pic>
        <p:nvPicPr>
          <p:cNvPr id="7" name="Содержимое 6" descr="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348" y="2357430"/>
            <a:ext cx="7715304" cy="400700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8596" y="500042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5</a:t>
            </a:r>
            <a:r>
              <a:rPr lang="ru-RU" dirty="0" smtClean="0"/>
              <a:t>0-ый шаг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14348" y="3643314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70-ый шаг</a:t>
            </a:r>
            <a:endParaRPr lang="ru-RU" dirty="0"/>
          </a:p>
        </p:txBody>
      </p:sp>
      <p:pic>
        <p:nvPicPr>
          <p:cNvPr id="10" name="Рисунок 9" descr="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0" y="428604"/>
            <a:ext cx="5643602" cy="2931049"/>
          </a:xfrm>
          <a:prstGeom prst="rect">
            <a:avLst/>
          </a:prstGeom>
        </p:spPr>
      </p:pic>
      <p:pic>
        <p:nvPicPr>
          <p:cNvPr id="11" name="Рисунок 10" descr="7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40" y="3500438"/>
            <a:ext cx="5643602" cy="29310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85720" y="357166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80-ый шаг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500034" y="3500438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9</a:t>
            </a:r>
            <a:r>
              <a:rPr lang="ru-RU" dirty="0" smtClean="0"/>
              <a:t>0-ый шаг</a:t>
            </a:r>
            <a:endParaRPr lang="ru-RU" dirty="0"/>
          </a:p>
        </p:txBody>
      </p:sp>
      <p:pic>
        <p:nvPicPr>
          <p:cNvPr id="6" name="Рисунок 5" descr="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64" y="285728"/>
            <a:ext cx="5914677" cy="3071834"/>
          </a:xfrm>
          <a:prstGeom prst="rect">
            <a:avLst/>
          </a:prstGeom>
        </p:spPr>
      </p:pic>
      <p:pic>
        <p:nvPicPr>
          <p:cNvPr id="7" name="Рисунок 6" descr="90_fir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488" y="3507562"/>
            <a:ext cx="5914677" cy="30718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85720" y="357166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100-ый шаг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500034" y="3500438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120-ый шаг</a:t>
            </a:r>
            <a:endParaRPr lang="ru-RU" dirty="0"/>
          </a:p>
        </p:txBody>
      </p:sp>
      <p:pic>
        <p:nvPicPr>
          <p:cNvPr id="8" name="Рисунок 7" descr="100_bot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950" y="357166"/>
            <a:ext cx="5777173" cy="3000420"/>
          </a:xfrm>
          <a:prstGeom prst="rect">
            <a:avLst/>
          </a:prstGeom>
        </p:spPr>
      </p:pic>
      <p:pic>
        <p:nvPicPr>
          <p:cNvPr id="9" name="Рисунок 8" descr="1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950" y="3500414"/>
            <a:ext cx="5777173" cy="3000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214290"/>
            <a:ext cx="8229600" cy="1143000"/>
          </a:xfrm>
        </p:spPr>
        <p:txBody>
          <a:bodyPr/>
          <a:lstStyle/>
          <a:p>
            <a:r>
              <a:rPr lang="ru-RU" dirty="0" smtClean="0"/>
              <a:t>Анизотропные матрицы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142984"/>
            <a:ext cx="3643338" cy="277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4850" y="1142984"/>
            <a:ext cx="3584801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1735" y="3857628"/>
            <a:ext cx="3912049" cy="300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85720" y="357166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150-ый шаг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500034" y="3500438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250-ый шаг</a:t>
            </a:r>
            <a:endParaRPr lang="ru-RU" dirty="0"/>
          </a:p>
        </p:txBody>
      </p:sp>
      <p:pic>
        <p:nvPicPr>
          <p:cNvPr id="6" name="Рисунок 5" descr="1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64" y="214290"/>
            <a:ext cx="5929354" cy="3079456"/>
          </a:xfrm>
          <a:prstGeom prst="rect">
            <a:avLst/>
          </a:prstGeom>
        </p:spPr>
      </p:pic>
      <p:pic>
        <p:nvPicPr>
          <p:cNvPr id="7" name="Рисунок 6" descr="2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64" y="3429000"/>
            <a:ext cx="5929354" cy="30794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5852" y="785794"/>
            <a:ext cx="67151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Амплитуда скорости в первом слое</a:t>
            </a:r>
          </a:p>
          <a:p>
            <a:pPr algn="ctr"/>
            <a:r>
              <a:rPr lang="ru-RU" sz="2000" dirty="0" smtClean="0"/>
              <a:t>Разрушенный контакт в нижнем</a:t>
            </a:r>
          </a:p>
          <a:p>
            <a:pPr algn="ctr"/>
            <a:r>
              <a:rPr lang="ru-RU" sz="2000" dirty="0" smtClean="0"/>
              <a:t>Двойной срез </a:t>
            </a:r>
            <a:r>
              <a:rPr lang="en-US" sz="2000" dirty="0" smtClean="0"/>
              <a:t>I-</a:t>
            </a:r>
            <a:r>
              <a:rPr lang="ru-RU" sz="2000" dirty="0" smtClean="0"/>
              <a:t>го слоя</a:t>
            </a:r>
          </a:p>
          <a:p>
            <a:pPr algn="ctr"/>
            <a:r>
              <a:rPr lang="ru-RU" sz="2000" dirty="0" smtClean="0"/>
              <a:t>Начальный момент</a:t>
            </a:r>
            <a:endParaRPr lang="ru-RU" sz="2000" dirty="0"/>
          </a:p>
        </p:txBody>
      </p:sp>
      <p:pic>
        <p:nvPicPr>
          <p:cNvPr id="6" name="Содержимое 5" descr="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852" y="2285992"/>
            <a:ext cx="6929486" cy="359888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8596" y="428604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80-ый шаг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14348" y="3429000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9</a:t>
            </a:r>
            <a:r>
              <a:rPr lang="ru-RU" dirty="0" smtClean="0"/>
              <a:t>0-ый шаг</a:t>
            </a:r>
            <a:endParaRPr lang="ru-RU" dirty="0"/>
          </a:p>
        </p:txBody>
      </p:sp>
      <p:pic>
        <p:nvPicPr>
          <p:cNvPr id="6" name="Рисунок 5" descr="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111" y="357166"/>
            <a:ext cx="5639575" cy="2928958"/>
          </a:xfrm>
          <a:prstGeom prst="rect">
            <a:avLst/>
          </a:prstGeom>
        </p:spPr>
      </p:pic>
      <p:pic>
        <p:nvPicPr>
          <p:cNvPr id="7" name="Рисунок 6" descr="90_fir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111" y="3429000"/>
            <a:ext cx="5639575" cy="29289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8596" y="428604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100-ый шаг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14348" y="3643314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150-ый шаг</a:t>
            </a:r>
            <a:endParaRPr lang="ru-RU" dirty="0"/>
          </a:p>
        </p:txBody>
      </p:sp>
      <p:pic>
        <p:nvPicPr>
          <p:cNvPr id="8" name="Рисунок 7" descr="100_bot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16" y="214290"/>
            <a:ext cx="5572132" cy="2893930"/>
          </a:xfrm>
          <a:prstGeom prst="rect">
            <a:avLst/>
          </a:prstGeom>
        </p:spPr>
      </p:pic>
      <p:pic>
        <p:nvPicPr>
          <p:cNvPr id="9" name="Рисунок 8" descr="1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16" y="3500438"/>
            <a:ext cx="5572132" cy="2893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8596" y="428604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2</a:t>
            </a:r>
            <a:r>
              <a:rPr lang="ru-RU" dirty="0" smtClean="0"/>
              <a:t>00-ый шаг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14348" y="3500438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2</a:t>
            </a:r>
            <a:r>
              <a:rPr lang="ru-RU" dirty="0" smtClean="0"/>
              <a:t>50-ый шаг</a:t>
            </a:r>
            <a:endParaRPr lang="ru-RU" dirty="0"/>
          </a:p>
        </p:txBody>
      </p:sp>
      <p:pic>
        <p:nvPicPr>
          <p:cNvPr id="6" name="Рисунок 5" descr="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78" y="357166"/>
            <a:ext cx="5565008" cy="2890230"/>
          </a:xfrm>
          <a:prstGeom prst="rect">
            <a:avLst/>
          </a:prstGeom>
        </p:spPr>
      </p:pic>
      <p:pic>
        <p:nvPicPr>
          <p:cNvPr id="7" name="Рисунок 6" descr="2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78" y="3357562"/>
            <a:ext cx="5565008" cy="2890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5852" y="785794"/>
            <a:ext cx="67151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Разгрузка в первом слое</a:t>
            </a:r>
          </a:p>
          <a:p>
            <a:pPr algn="ctr"/>
            <a:r>
              <a:rPr lang="ru-RU" sz="2000" dirty="0" smtClean="0"/>
              <a:t>Срез </a:t>
            </a:r>
            <a:r>
              <a:rPr lang="en-US" sz="2000" dirty="0" smtClean="0"/>
              <a:t>I-</a:t>
            </a:r>
            <a:r>
              <a:rPr lang="ru-RU" sz="2000" dirty="0" smtClean="0"/>
              <a:t>го слоя</a:t>
            </a:r>
          </a:p>
          <a:p>
            <a:pPr algn="ctr"/>
            <a:r>
              <a:rPr lang="ru-RU" sz="2000" dirty="0" smtClean="0"/>
              <a:t>Начальный момент</a:t>
            </a:r>
            <a:endParaRPr lang="ru-RU" sz="2000" dirty="0"/>
          </a:p>
        </p:txBody>
      </p:sp>
      <p:pic>
        <p:nvPicPr>
          <p:cNvPr id="7" name="Содержимое 6" descr="0_30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24" y="2285992"/>
            <a:ext cx="7427731" cy="385765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8596" y="357166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50-ый шаг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14348" y="3500438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8</a:t>
            </a:r>
            <a:r>
              <a:rPr lang="ru-RU" dirty="0" smtClean="0"/>
              <a:t>0-ый шаг</a:t>
            </a:r>
            <a:endParaRPr lang="ru-RU" dirty="0"/>
          </a:p>
        </p:txBody>
      </p:sp>
      <p:pic>
        <p:nvPicPr>
          <p:cNvPr id="8" name="Рисунок 7" descr="50_3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02" y="357166"/>
            <a:ext cx="5779322" cy="3001536"/>
          </a:xfrm>
          <a:prstGeom prst="rect">
            <a:avLst/>
          </a:prstGeom>
        </p:spPr>
      </p:pic>
      <p:pic>
        <p:nvPicPr>
          <p:cNvPr id="9" name="Рисунок 8" descr="80_3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02" y="3500438"/>
            <a:ext cx="5779322" cy="3001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8596" y="357166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100-ый шаг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14348" y="3500438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120-ый шаг</a:t>
            </a:r>
            <a:endParaRPr lang="ru-RU" dirty="0"/>
          </a:p>
        </p:txBody>
      </p:sp>
      <p:pic>
        <p:nvPicPr>
          <p:cNvPr id="6" name="Рисунок 5" descr="100_3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64" y="285728"/>
            <a:ext cx="5786478" cy="3005253"/>
          </a:xfrm>
          <a:prstGeom prst="rect">
            <a:avLst/>
          </a:prstGeom>
        </p:spPr>
      </p:pic>
      <p:pic>
        <p:nvPicPr>
          <p:cNvPr id="7" name="Рисунок 6" descr="120_3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64" y="3500438"/>
            <a:ext cx="5786478" cy="30052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8596" y="357166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180-ый шаг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14348" y="3500438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250-ый шаг</a:t>
            </a:r>
            <a:endParaRPr lang="ru-RU" dirty="0"/>
          </a:p>
        </p:txBody>
      </p:sp>
      <p:pic>
        <p:nvPicPr>
          <p:cNvPr id="8" name="Рисунок 7" descr="180_3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64" y="214290"/>
            <a:ext cx="5922198" cy="3075740"/>
          </a:xfrm>
          <a:prstGeom prst="rect">
            <a:avLst/>
          </a:prstGeom>
        </p:spPr>
      </p:pic>
      <p:pic>
        <p:nvPicPr>
          <p:cNvPr id="9" name="Рисунок 8" descr="250_3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64" y="3429000"/>
            <a:ext cx="5922198" cy="3075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Усовершенствован комплекс программ для моделирования анизотропных тел</a:t>
            </a:r>
          </a:p>
          <a:p>
            <a:r>
              <a:rPr lang="ru-RU" dirty="0" smtClean="0"/>
              <a:t>Выполнены расчёты различных материалов и слоистых структур</a:t>
            </a:r>
          </a:p>
          <a:p>
            <a:r>
              <a:rPr lang="ru-RU" dirty="0" smtClean="0"/>
              <a:t>Получен эффект расслоения контакта между двумя скрещенными анизотропными слоями</a:t>
            </a:r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Тензор упругих постоянных</a:t>
            </a: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643050"/>
            <a:ext cx="239735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286348" y="1785926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- 81 независимая компонента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2714620"/>
            <a:ext cx="5000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sz="2000" dirty="0" smtClean="0"/>
              <a:t> симметрия тензора напряжений</a:t>
            </a:r>
          </a:p>
          <a:p>
            <a:pPr>
              <a:buFont typeface="Arial" pitchFamily="34" charset="0"/>
              <a:buChar char="•"/>
            </a:pPr>
            <a:r>
              <a:rPr lang="ru-RU" sz="2000" dirty="0" smtClean="0"/>
              <a:t> симметрия тензора деформаций</a:t>
            </a:r>
          </a:p>
          <a:p>
            <a:pPr>
              <a:buFont typeface="Arial" pitchFamily="34" charset="0"/>
              <a:buChar char="•"/>
            </a:pPr>
            <a:r>
              <a:rPr lang="ru-RU" sz="2000" dirty="0" smtClean="0"/>
              <a:t> потенциальность упругих деформаций</a:t>
            </a:r>
          </a:p>
          <a:p>
            <a:pPr>
              <a:buFont typeface="Arial" pitchFamily="34" charset="0"/>
              <a:buChar char="•"/>
            </a:pPr>
            <a:endParaRPr lang="ru-RU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6715140" y="4643446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- 21 независимая компонента</a:t>
            </a:r>
            <a:endParaRPr lang="ru-RU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3857628"/>
            <a:ext cx="3286148" cy="26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Преобразование тензора при поворотах</a:t>
            </a:r>
            <a:endParaRPr lang="ru-RU" sz="3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8992" y="1571612"/>
            <a:ext cx="200025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857496"/>
            <a:ext cx="8643998" cy="121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14546" y="4714884"/>
            <a:ext cx="48006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609</TotalTime>
  <Words>638</Words>
  <Application>Microsoft Office PowerPoint</Application>
  <PresentationFormat>Экран (4:3)</PresentationFormat>
  <Paragraphs>230</Paragraphs>
  <Slides>79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79</vt:i4>
      </vt:variant>
    </vt:vector>
  </HeadingPairs>
  <TitlesOfParts>
    <vt:vector size="80" baseType="lpstr">
      <vt:lpstr>Тема Office</vt:lpstr>
      <vt:lpstr>Численное моделирование волновых процессов в анизотропных твёрдых телах под действием ударной нагрузки</vt:lpstr>
      <vt:lpstr>Содержание</vt:lpstr>
      <vt:lpstr>Основные уравнения МДТТ</vt:lpstr>
      <vt:lpstr>Упругое приближение</vt:lpstr>
      <vt:lpstr>Упругий изотропный материал</vt:lpstr>
      <vt:lpstr>Уравнения анизотропного тела</vt:lpstr>
      <vt:lpstr>Анизотропные матрицы</vt:lpstr>
      <vt:lpstr>Тензор упругих постоянных</vt:lpstr>
      <vt:lpstr>Преобразование тензора при поворотах</vt:lpstr>
      <vt:lpstr>Исследование общего случая</vt:lpstr>
      <vt:lpstr>Исследование общего случая</vt:lpstr>
      <vt:lpstr>Изотропный случай</vt:lpstr>
      <vt:lpstr>Орторомбическая анизотропия</vt:lpstr>
      <vt:lpstr>Орторомбическая анизотропия</vt:lpstr>
      <vt:lpstr>Трансверсально-изотропный материал </vt:lpstr>
      <vt:lpstr>Расщепление по направлениям</vt:lpstr>
      <vt:lpstr>Исходная система</vt:lpstr>
      <vt:lpstr>Инварианты Римана</vt:lpstr>
      <vt:lpstr>Сеточно-характеристический метод</vt:lpstr>
      <vt:lpstr>Анизотропия. Верификация.</vt:lpstr>
      <vt:lpstr>Анизотропия. Верификация.</vt:lpstr>
      <vt:lpstr>P, S - волны</vt:lpstr>
      <vt:lpstr>P-волна</vt:lpstr>
      <vt:lpstr>P-волна</vt:lpstr>
      <vt:lpstr>P-волна</vt:lpstr>
      <vt:lpstr>S-волна</vt:lpstr>
      <vt:lpstr>S-волна</vt:lpstr>
      <vt:lpstr>S-волна</vt:lpstr>
      <vt:lpstr>Слайд 29</vt:lpstr>
      <vt:lpstr>Слайд 30</vt:lpstr>
      <vt:lpstr>Слайд 31</vt:lpstr>
      <vt:lpstr>Два слоя</vt:lpstr>
      <vt:lpstr>Два слоя</vt:lpstr>
      <vt:lpstr>Два слоя</vt:lpstr>
      <vt:lpstr>Два слоя</vt:lpstr>
      <vt:lpstr>Два слоя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  <vt:lpstr>Слайд 51</vt:lpstr>
      <vt:lpstr>Слайд 52</vt:lpstr>
      <vt:lpstr>Слайд 53</vt:lpstr>
      <vt:lpstr>Слайд 54</vt:lpstr>
      <vt:lpstr>Слайд 55</vt:lpstr>
      <vt:lpstr>Слайд 56</vt:lpstr>
      <vt:lpstr>Слайд 57</vt:lpstr>
      <vt:lpstr>Слайд 58</vt:lpstr>
      <vt:lpstr>Слайд 59</vt:lpstr>
      <vt:lpstr>Деламинация</vt:lpstr>
      <vt:lpstr>Слайд 61</vt:lpstr>
      <vt:lpstr>Слайд 62</vt:lpstr>
      <vt:lpstr>Слайд 63</vt:lpstr>
      <vt:lpstr>Слайд 64</vt:lpstr>
      <vt:lpstr>Слайд 65</vt:lpstr>
      <vt:lpstr>Слайд 66</vt:lpstr>
      <vt:lpstr>Слайд 67</vt:lpstr>
      <vt:lpstr>Слайд 68</vt:lpstr>
      <vt:lpstr>Слайд 69</vt:lpstr>
      <vt:lpstr>Слайд 70</vt:lpstr>
      <vt:lpstr>Слайд 71</vt:lpstr>
      <vt:lpstr>Слайд 72</vt:lpstr>
      <vt:lpstr>Слайд 73</vt:lpstr>
      <vt:lpstr>Слайд 74</vt:lpstr>
      <vt:lpstr>Слайд 75</vt:lpstr>
      <vt:lpstr>Слайд 76</vt:lpstr>
      <vt:lpstr>Слайд 77</vt:lpstr>
      <vt:lpstr>Слайд 78</vt:lpstr>
      <vt:lpstr>Результаты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mediev</dc:creator>
  <cp:lastModifiedBy>mediev</cp:lastModifiedBy>
  <cp:revision>78</cp:revision>
  <dcterms:created xsi:type="dcterms:W3CDTF">2014-06-22T09:06:03Z</dcterms:created>
  <dcterms:modified xsi:type="dcterms:W3CDTF">2014-06-24T13:25:40Z</dcterms:modified>
</cp:coreProperties>
</file>